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3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</p:sldIdLst>
  <p:sldSz cx="9144000" cy="5143500" type="screen16x9"/>
  <p:notesSz cx="6858000" cy="9144000"/>
  <p:embeddedFontLst>
    <p:embeddedFont>
      <p:font typeface="Libre Franklin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isbet" initials="" lastIdx="1" clrIdx="0"/>
  <p:cmAuthor id="1" name="Gabriele Cecchetti" initials="" lastIdx="3" clrIdx="1"/>
  <p:cmAuthor id="2" name="Ludovica Schaerf" initials="" lastIdx="3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931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font" Target="fonts/font2.fntdata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commentAuthors" Target="commentAuthors.xml"/><Relationship Id="rId48" Type="http://schemas.microsoft.com/office/2016/11/relationships/changesInfo" Target="changesInfos/changesInfo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notesMaster" Target="notesMasters/notesMaster1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a Schaerf" userId="58d1013e0813b9da" providerId="LiveId" clId="{A91E7609-3373-45FA-9604-061972DAEF44}"/>
    <pc:docChg chg="custSel modSld">
      <pc:chgData name="Ludovica Schaerf" userId="58d1013e0813b9da" providerId="LiveId" clId="{A91E7609-3373-45FA-9604-061972DAEF44}" dt="2022-07-27T16:36:42.997" v="30" actId="20577"/>
      <pc:docMkLst>
        <pc:docMk/>
      </pc:docMkLst>
      <pc:sldChg chg="modNotesTx">
        <pc:chgData name="Ludovica Schaerf" userId="58d1013e0813b9da" providerId="LiveId" clId="{A91E7609-3373-45FA-9604-061972DAEF44}" dt="2022-07-27T16:33:25.184" v="0" actId="20577"/>
        <pc:sldMkLst>
          <pc:docMk/>
          <pc:sldMk cId="0" sldId="256"/>
        </pc:sldMkLst>
      </pc:sldChg>
      <pc:sldChg chg="delSp mod modNotesTx">
        <pc:chgData name="Ludovica Schaerf" userId="58d1013e0813b9da" providerId="LiveId" clId="{A91E7609-3373-45FA-9604-061972DAEF44}" dt="2022-07-27T16:33:30.955" v="2" actId="478"/>
        <pc:sldMkLst>
          <pc:docMk/>
          <pc:sldMk cId="0" sldId="257"/>
        </pc:sldMkLst>
        <pc:picChg chg="del">
          <ac:chgData name="Ludovica Schaerf" userId="58d1013e0813b9da" providerId="LiveId" clId="{A91E7609-3373-45FA-9604-061972DAEF44}" dt="2022-07-27T16:33:30.955" v="2" actId="478"/>
          <ac:picMkLst>
            <pc:docMk/>
            <pc:sldMk cId="0" sldId="257"/>
            <ac:picMk id="196" creationId="{00000000-0000-0000-0000-000000000000}"/>
          </ac:picMkLst>
        </pc:picChg>
      </pc:sldChg>
      <pc:sldChg chg="modNotesTx">
        <pc:chgData name="Ludovica Schaerf" userId="58d1013e0813b9da" providerId="LiveId" clId="{A91E7609-3373-45FA-9604-061972DAEF44}" dt="2022-07-27T16:33:36.789" v="3" actId="20577"/>
        <pc:sldMkLst>
          <pc:docMk/>
          <pc:sldMk cId="0" sldId="258"/>
        </pc:sldMkLst>
      </pc:sldChg>
      <pc:sldChg chg="modNotesTx">
        <pc:chgData name="Ludovica Schaerf" userId="58d1013e0813b9da" providerId="LiveId" clId="{A91E7609-3373-45FA-9604-061972DAEF44}" dt="2022-07-27T16:33:41.032" v="4" actId="20577"/>
        <pc:sldMkLst>
          <pc:docMk/>
          <pc:sldMk cId="0" sldId="259"/>
        </pc:sldMkLst>
      </pc:sldChg>
      <pc:sldChg chg="modNotesTx">
        <pc:chgData name="Ludovica Schaerf" userId="58d1013e0813b9da" providerId="LiveId" clId="{A91E7609-3373-45FA-9604-061972DAEF44}" dt="2022-07-27T16:33:45.539" v="5" actId="20577"/>
        <pc:sldMkLst>
          <pc:docMk/>
          <pc:sldMk cId="0" sldId="260"/>
        </pc:sldMkLst>
      </pc:sldChg>
      <pc:sldChg chg="modNotesTx">
        <pc:chgData name="Ludovica Schaerf" userId="58d1013e0813b9da" providerId="LiveId" clId="{A91E7609-3373-45FA-9604-061972DAEF44}" dt="2022-07-27T16:33:49.841" v="6" actId="20577"/>
        <pc:sldMkLst>
          <pc:docMk/>
          <pc:sldMk cId="0" sldId="261"/>
        </pc:sldMkLst>
      </pc:sldChg>
      <pc:sldChg chg="modNotesTx">
        <pc:chgData name="Ludovica Schaerf" userId="58d1013e0813b9da" providerId="LiveId" clId="{A91E7609-3373-45FA-9604-061972DAEF44}" dt="2022-07-27T16:33:53.618" v="7" actId="20577"/>
        <pc:sldMkLst>
          <pc:docMk/>
          <pc:sldMk cId="0" sldId="262"/>
        </pc:sldMkLst>
      </pc:sldChg>
      <pc:sldChg chg="modNotesTx">
        <pc:chgData name="Ludovica Schaerf" userId="58d1013e0813b9da" providerId="LiveId" clId="{A91E7609-3373-45FA-9604-061972DAEF44}" dt="2022-07-27T16:33:57.983" v="9" actId="20577"/>
        <pc:sldMkLst>
          <pc:docMk/>
          <pc:sldMk cId="0" sldId="263"/>
        </pc:sldMkLst>
      </pc:sldChg>
      <pc:sldChg chg="modNotesTx">
        <pc:chgData name="Ludovica Schaerf" userId="58d1013e0813b9da" providerId="LiveId" clId="{A91E7609-3373-45FA-9604-061972DAEF44}" dt="2022-07-27T16:34:01.553" v="10" actId="20577"/>
        <pc:sldMkLst>
          <pc:docMk/>
          <pc:sldMk cId="0" sldId="264"/>
        </pc:sldMkLst>
      </pc:sldChg>
      <pc:sldChg chg="modNotesTx">
        <pc:chgData name="Ludovica Schaerf" userId="58d1013e0813b9da" providerId="LiveId" clId="{A91E7609-3373-45FA-9604-061972DAEF44}" dt="2022-07-27T16:34:09.674" v="12" actId="20577"/>
        <pc:sldMkLst>
          <pc:docMk/>
          <pc:sldMk cId="0" sldId="265"/>
        </pc:sldMkLst>
      </pc:sldChg>
      <pc:sldChg chg="modNotesTx">
        <pc:chgData name="Ludovica Schaerf" userId="58d1013e0813b9da" providerId="LiveId" clId="{A91E7609-3373-45FA-9604-061972DAEF44}" dt="2022-07-27T16:34:15.168" v="13" actId="20577"/>
        <pc:sldMkLst>
          <pc:docMk/>
          <pc:sldMk cId="0" sldId="266"/>
        </pc:sldMkLst>
      </pc:sldChg>
      <pc:sldChg chg="modNotesTx">
        <pc:chgData name="Ludovica Schaerf" userId="58d1013e0813b9da" providerId="LiveId" clId="{A91E7609-3373-45FA-9604-061972DAEF44}" dt="2022-07-27T16:34:22.178" v="14" actId="20577"/>
        <pc:sldMkLst>
          <pc:docMk/>
          <pc:sldMk cId="0" sldId="267"/>
        </pc:sldMkLst>
      </pc:sldChg>
      <pc:sldChg chg="delCm modNotesTx">
        <pc:chgData name="Ludovica Schaerf" userId="58d1013e0813b9da" providerId="LiveId" clId="{A91E7609-3373-45FA-9604-061972DAEF44}" dt="2022-07-27T16:35:31.100" v="16" actId="1592"/>
        <pc:sldMkLst>
          <pc:docMk/>
          <pc:sldMk cId="0" sldId="272"/>
        </pc:sldMkLst>
      </pc:sldChg>
      <pc:sldChg chg="modNotesTx">
        <pc:chgData name="Ludovica Schaerf" userId="58d1013e0813b9da" providerId="LiveId" clId="{A91E7609-3373-45FA-9604-061972DAEF44}" dt="2022-07-27T16:35:35.980" v="17" actId="20577"/>
        <pc:sldMkLst>
          <pc:docMk/>
          <pc:sldMk cId="0" sldId="273"/>
        </pc:sldMkLst>
      </pc:sldChg>
      <pc:sldChg chg="modNotesTx">
        <pc:chgData name="Ludovica Schaerf" userId="58d1013e0813b9da" providerId="LiveId" clId="{A91E7609-3373-45FA-9604-061972DAEF44}" dt="2022-07-27T16:35:40.352" v="18" actId="20577"/>
        <pc:sldMkLst>
          <pc:docMk/>
          <pc:sldMk cId="0" sldId="274"/>
        </pc:sldMkLst>
      </pc:sldChg>
      <pc:sldChg chg="modNotesTx">
        <pc:chgData name="Ludovica Schaerf" userId="58d1013e0813b9da" providerId="LiveId" clId="{A91E7609-3373-45FA-9604-061972DAEF44}" dt="2022-07-27T16:35:45.164" v="19" actId="20577"/>
        <pc:sldMkLst>
          <pc:docMk/>
          <pc:sldMk cId="0" sldId="275"/>
        </pc:sldMkLst>
      </pc:sldChg>
      <pc:sldChg chg="modNotesTx">
        <pc:chgData name="Ludovica Schaerf" userId="58d1013e0813b9da" providerId="LiveId" clId="{A91E7609-3373-45FA-9604-061972DAEF44}" dt="2022-07-27T16:35:49.162" v="20" actId="20577"/>
        <pc:sldMkLst>
          <pc:docMk/>
          <pc:sldMk cId="0" sldId="276"/>
        </pc:sldMkLst>
      </pc:sldChg>
      <pc:sldChg chg="modNotesTx">
        <pc:chgData name="Ludovica Schaerf" userId="58d1013e0813b9da" providerId="LiveId" clId="{A91E7609-3373-45FA-9604-061972DAEF44}" dt="2022-07-27T16:35:55.932" v="21" actId="20577"/>
        <pc:sldMkLst>
          <pc:docMk/>
          <pc:sldMk cId="0" sldId="278"/>
        </pc:sldMkLst>
      </pc:sldChg>
      <pc:sldChg chg="modNotesTx">
        <pc:chgData name="Ludovica Schaerf" userId="58d1013e0813b9da" providerId="LiveId" clId="{A91E7609-3373-45FA-9604-061972DAEF44}" dt="2022-07-27T16:36:01.039" v="22" actId="20577"/>
        <pc:sldMkLst>
          <pc:docMk/>
          <pc:sldMk cId="0" sldId="279"/>
        </pc:sldMkLst>
      </pc:sldChg>
      <pc:sldChg chg="modNotesTx">
        <pc:chgData name="Ludovica Schaerf" userId="58d1013e0813b9da" providerId="LiveId" clId="{A91E7609-3373-45FA-9604-061972DAEF44}" dt="2022-07-27T16:36:06.520" v="24" actId="20577"/>
        <pc:sldMkLst>
          <pc:docMk/>
          <pc:sldMk cId="0" sldId="280"/>
        </pc:sldMkLst>
      </pc:sldChg>
      <pc:sldChg chg="modNotesTx">
        <pc:chgData name="Ludovica Schaerf" userId="58d1013e0813b9da" providerId="LiveId" clId="{A91E7609-3373-45FA-9604-061972DAEF44}" dt="2022-07-27T16:36:12.827" v="25" actId="20577"/>
        <pc:sldMkLst>
          <pc:docMk/>
          <pc:sldMk cId="0" sldId="282"/>
        </pc:sldMkLst>
      </pc:sldChg>
      <pc:sldChg chg="modNotesTx">
        <pc:chgData name="Ludovica Schaerf" userId="58d1013e0813b9da" providerId="LiveId" clId="{A91E7609-3373-45FA-9604-061972DAEF44}" dt="2022-07-27T16:36:26.959" v="26" actId="20577"/>
        <pc:sldMkLst>
          <pc:docMk/>
          <pc:sldMk cId="0" sldId="287"/>
        </pc:sldMkLst>
      </pc:sldChg>
      <pc:sldChg chg="modNotesTx">
        <pc:chgData name="Ludovica Schaerf" userId="58d1013e0813b9da" providerId="LiveId" clId="{A91E7609-3373-45FA-9604-061972DAEF44}" dt="2022-07-27T16:36:31.994" v="28" actId="20577"/>
        <pc:sldMkLst>
          <pc:docMk/>
          <pc:sldMk cId="0" sldId="288"/>
        </pc:sldMkLst>
      </pc:sldChg>
      <pc:sldChg chg="modNotesTx">
        <pc:chgData name="Ludovica Schaerf" userId="58d1013e0813b9da" providerId="LiveId" clId="{A91E7609-3373-45FA-9604-061972DAEF44}" dt="2022-07-27T16:36:37.556" v="29" actId="20577"/>
        <pc:sldMkLst>
          <pc:docMk/>
          <pc:sldMk cId="0" sldId="289"/>
        </pc:sldMkLst>
      </pc:sldChg>
      <pc:sldChg chg="modNotesTx">
        <pc:chgData name="Ludovica Schaerf" userId="58d1013e0813b9da" providerId="LiveId" clId="{A91E7609-3373-45FA-9604-061972DAEF44}" dt="2022-07-27T16:36:42.997" v="30" actId="20577"/>
        <pc:sldMkLst>
          <pc:docMk/>
          <pc:sldMk cId="0" sldId="290"/>
        </pc:sldMkLst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2-07-07T19:47:18.849" idx="1">
    <p:pos x="3006" y="779"/>
    <p:text>it is in the computation of the magnitude, here I just put the non-normalised one for the x axis as it seemed clearer for me, but we can also normalise this one</p:text>
  </p:cm>
  <p:cm authorId="1" dt="2022-07-08T07:55:48.124" idx="2">
    <p:pos x="3006" y="779"/>
    <p:text>yup, makes sense</p:text>
  </p:cm>
  <p:cm authorId="1" dt="2022-07-08T07:58:28.641" idx="3">
    <p:pos x="3006" y="779"/>
    <p:text>just that the number given here (-0.003) would not be the number we actually use, I guess</p:text>
  </p:cm>
  <p:cm authorId="2" dt="2022-07-08T08:10:04.691" idx="2">
    <p:pos x="3006" y="779"/>
    <p:text>Nono that's the correct one for the non normalized x, otherwise it would be higher i guess</p:text>
  </p:cm>
  <p:cm authorId="1" dt="2022-07-08T08:10:13.770" idx="1">
    <p:pos x="3006" y="779"/>
    <p:text>hierarchical height should be normalized to 1 for each piece, because we are dividing by the length of the piece, right?</p:text>
  </p:cm>
  <p:cm authorId="2" dt="2022-07-08T08:10:13.770" idx="3">
    <p:pos x="3006" y="779"/>
    <p:text>I mean more negative*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367097d12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1367097d125_0_4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7100" cy="4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4" name="Google Shape;164;g1367097d125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</a:t>
            </a:fld>
            <a:endParaRPr/>
          </a:p>
        </p:txBody>
      </p:sp>
      <p:sp>
        <p:nvSpPr>
          <p:cNvPr id="165" name="Google Shape;165;g1367097d125_0_4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28.09.2020</a:t>
            </a:r>
            <a:endParaRPr/>
          </a:p>
        </p:txBody>
      </p:sp>
      <p:sp>
        <p:nvSpPr>
          <p:cNvPr id="166" name="Google Shape;166;g1367097d125_0_4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Johannes Hentschel</a:t>
            </a:r>
            <a:endParaRPr/>
          </a:p>
        </p:txBody>
      </p:sp>
      <p:sp>
        <p:nvSpPr>
          <p:cNvPr id="167" name="Google Shape;167;g1367097d125_0_4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20. Jahreskongress der GMTH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3a843038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3a843038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66ead909d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1366ead909d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ab327bd1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3ab327bd1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367097d125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367097d125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3a601db86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13a601db86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3ab327bd1a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3ab327bd1a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13a3d4a6dd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0518" y="619273"/>
            <a:ext cx="6437100" cy="3620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13a3d4a6dd0_0_9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7100" cy="4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13a3d4a6dd0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3ab327bd1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3ab327bd1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>
              <a:solidFill>
                <a:srgbClr val="413C3A"/>
              </a:solidFill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3bbaac44de_4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3bbaac44de_4_18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7100" cy="4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13bbaac44de_4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3ad60997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3ad60997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37ca806d1e_5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g137ca806d1e_5_532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7100" cy="42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0" name="Google Shape;180;g137ca806d1e_5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</a:t>
            </a:fld>
            <a:endParaRPr/>
          </a:p>
        </p:txBody>
      </p:sp>
      <p:sp>
        <p:nvSpPr>
          <p:cNvPr id="181" name="Google Shape;181;g137ca806d1e_5_532:notes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28.09.2020</a:t>
            </a:r>
            <a:endParaRPr/>
          </a:p>
        </p:txBody>
      </p:sp>
      <p:sp>
        <p:nvSpPr>
          <p:cNvPr id="182" name="Google Shape;182;g137ca806d1e_5_532:notes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Johannes Hentschel</a:t>
            </a:r>
            <a:endParaRPr/>
          </a:p>
        </p:txBody>
      </p:sp>
      <p:sp>
        <p:nvSpPr>
          <p:cNvPr id="183" name="Google Shape;183;g137ca806d1e_5_532:notes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20. Jahreskongress der GMTH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3bbaac44de_4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3bbaac44de_4_31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7100" cy="4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6" name="Google Shape;406;g13bbaac44de_4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3ad609974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13ad609974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3ad60997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3ad60997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3ad6099744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3ad6099744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3ad609974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13ad609974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3a48188821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3a48188821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366ead909d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1366ead909d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366ead909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1366ead909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367097d125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1367097d125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3bbaac44de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3bbaac44de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37ca806d1e_5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37ca806d1e_5_549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7100" cy="4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  <p:sp>
        <p:nvSpPr>
          <p:cNvPr id="200" name="Google Shape;200;g137ca806d1e_5_5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366ead909d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366ead909d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366ead909d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366ead909d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3a26ef0e2d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3a26ef0e2d_2_3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7100" cy="4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chemeClr val="dk1"/>
              </a:solidFill>
            </a:endParaRPr>
          </a:p>
        </p:txBody>
      </p:sp>
      <p:sp>
        <p:nvSpPr>
          <p:cNvPr id="517" name="Google Shape;517;g13a26ef0e2d_2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3ad609974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13ad609974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3a26ef0e2d_2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3a26ef0e2d_2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3ce75af8c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3ce75af8c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3a26ef0e2d_2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3a26ef0e2d_2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a84300ac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3a84300aca_0_0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7100" cy="4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6" name="Google Shape;216;g13a84300ac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3a26ef0e2d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3a26ef0e2d_2_14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7100" cy="4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g13a26ef0e2d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37ca806d1e_5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1138" y="619125"/>
            <a:ext cx="6435725" cy="3621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37ca806d1e_5_557:notes"/>
          <p:cNvSpPr txBox="1">
            <a:spLocks noGrp="1"/>
          </p:cNvSpPr>
          <p:nvPr>
            <p:ph type="body" idx="1"/>
          </p:nvPr>
        </p:nvSpPr>
        <p:spPr>
          <a:xfrm>
            <a:off x="210518" y="4400549"/>
            <a:ext cx="6437100" cy="42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8" name="Google Shape;238;g137ca806d1e_5_5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a84300ac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a84300ac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366ead909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366ead909d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EPFL">
  <p:cSld name="Title_EPFL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>
            <a:spLocks noGrp="1"/>
          </p:cNvSpPr>
          <p:nvPr>
            <p:ph type="pic" idx="2"/>
          </p:nvPr>
        </p:nvSpPr>
        <p:spPr>
          <a:xfrm>
            <a:off x="1331913" y="0"/>
            <a:ext cx="7812000" cy="4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6405563" y="786535"/>
            <a:ext cx="2738400" cy="23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15"/>
              <a:buNone/>
              <a:defRPr sz="1350"/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47" y="80283"/>
            <a:ext cx="1175300" cy="508654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>
            <a:spLocks noGrp="1"/>
          </p:cNvSpPr>
          <p:nvPr>
            <p:ph type="body" idx="3"/>
          </p:nvPr>
        </p:nvSpPr>
        <p:spPr>
          <a:xfrm>
            <a:off x="6400800" y="4683125"/>
            <a:ext cx="1828800" cy="46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90"/>
              <a:buNone/>
              <a:defRPr sz="1100"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5" name="Google Shape;6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025" y="4579268"/>
            <a:ext cx="561544" cy="36738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 rot="-5400000">
            <a:off x="89697" y="4591527"/>
            <a:ext cx="45600" cy="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ection4">
  <p:cSld name="Title_Section4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9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9000" cy="2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>
            <a:spLocks noGrp="1"/>
          </p:cNvSpPr>
          <p:nvPr>
            <p:ph type="pic" idx="2"/>
          </p:nvPr>
        </p:nvSpPr>
        <p:spPr>
          <a:xfrm>
            <a:off x="904875" y="0"/>
            <a:ext cx="4180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2" name="Google Shape;72;p15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5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Content_Image3">
  <p:cSld name="Title_Content_Image3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1449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6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4049395" y="131032"/>
            <a:ext cx="3144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Only">
  <p:cSld name="Title_Only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ection3">
  <p:cSld name="Title_Section3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/>
          <p:nvPr/>
        </p:nvSpPr>
        <p:spPr>
          <a:xfrm>
            <a:off x="5085075" y="0"/>
            <a:ext cx="405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5085075" y="777875"/>
            <a:ext cx="4059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1"/>
          </p:nvPr>
        </p:nvSpPr>
        <p:spPr>
          <a:xfrm>
            <a:off x="4772650" y="2571750"/>
            <a:ext cx="4059000" cy="2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8"/>
          <p:cNvSpPr>
            <a:spLocks noGrp="1"/>
          </p:cNvSpPr>
          <p:nvPr>
            <p:ph type="pic" idx="2"/>
          </p:nvPr>
        </p:nvSpPr>
        <p:spPr>
          <a:xfrm>
            <a:off x="904875" y="0"/>
            <a:ext cx="4180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Content">
  <p:cSld name="Title_Content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7265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Content_Image1">
  <p:cSld name="Title_Content_Image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45816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>
            <a:spLocks noGrp="1"/>
          </p:cNvSpPr>
          <p:nvPr>
            <p:ph type="pic" idx="2"/>
          </p:nvPr>
        </p:nvSpPr>
        <p:spPr>
          <a:xfrm>
            <a:off x="5486400" y="0"/>
            <a:ext cx="31449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_Faculty">
  <p:cSld name="Title_Faculty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>
            <a:spLocks noGrp="1"/>
          </p:cNvSpPr>
          <p:nvPr>
            <p:ph type="pic" idx="2"/>
          </p:nvPr>
        </p:nvSpPr>
        <p:spPr>
          <a:xfrm>
            <a:off x="1331913" y="0"/>
            <a:ext cx="7812000" cy="49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/>
          </p:nvPr>
        </p:nvSpPr>
        <p:spPr>
          <a:xfrm>
            <a:off x="6405563" y="786535"/>
            <a:ext cx="2738400" cy="2338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Libre Franklin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4576763" y="3124922"/>
            <a:ext cx="1828800" cy="15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080"/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15"/>
              <a:buNone/>
              <a:defRPr sz="1350"/>
            </a:lvl3pPr>
            <a:lvl4pPr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2647" y="80283"/>
            <a:ext cx="1175300" cy="508654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21"/>
          <p:cNvSpPr txBox="1">
            <a:spLocks noGrp="1"/>
          </p:cNvSpPr>
          <p:nvPr>
            <p:ph type="body" idx="3"/>
          </p:nvPr>
        </p:nvSpPr>
        <p:spPr>
          <a:xfrm>
            <a:off x="6400800" y="4683125"/>
            <a:ext cx="1828800" cy="46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>
            <a:lvl1pPr marL="457200" lvl="0" indent="-2286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990"/>
              <a:buNone/>
              <a:defRPr sz="1100"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4"/>
          </p:nvPr>
        </p:nvSpPr>
        <p:spPr>
          <a:xfrm>
            <a:off x="82550" y="4440264"/>
            <a:ext cx="698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457200" lvl="0" indent="-268605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630"/>
              <a:buFont typeface="Arial"/>
              <a:buChar char="•"/>
              <a:defRPr sz="700">
                <a:solidFill>
                  <a:schemeClr val="dk1"/>
                </a:solidFill>
              </a:defRPr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pos="126">
          <p15:clr>
            <a:srgbClr val="FBAE40"/>
          </p15:clr>
        </p15:guide>
        <p15:guide id="4" orient="horz" pos="123">
          <p15:clr>
            <a:srgbClr val="FBAE40"/>
          </p15:clr>
        </p15:guide>
        <p15:guide id="5" orient="horz" pos="3117">
          <p15:clr>
            <a:srgbClr val="FBAE40"/>
          </p15:clr>
        </p15:guide>
        <p15:guide id="6" pos="83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ection1">
  <p:cSld name="Title_Section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2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9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9000" cy="2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Section2">
  <p:cSld name="Title_Section2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4572000" y="777875"/>
            <a:ext cx="4059000" cy="17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9000" cy="21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 sz="1800">
                <a:solidFill>
                  <a:schemeClr val="lt1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918F8F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15"/>
              <a:buNone/>
              <a:defRPr sz="1350">
                <a:solidFill>
                  <a:srgbClr val="918F8F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918F8F"/>
              </a:buClr>
              <a:buSzPts val="1200"/>
              <a:buNone/>
              <a:defRPr sz="1200">
                <a:solidFill>
                  <a:srgbClr val="918F8F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667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lvl="1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lvl="2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lvl="3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lvl="4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lvl="5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lvl="6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lvl="7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lvl="8" indent="0" algn="ctr" rtl="0">
              <a:spcBef>
                <a:spcPts val="0"/>
              </a:spcBef>
              <a:buNone/>
              <a:defRPr sz="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Content_Image2">
  <p:cSld name="Title_Content_Image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1449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6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904876" y="131032"/>
            <a:ext cx="31446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Content_Image4">
  <p:cSld name="Title_Content_Image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5"/>
          <p:cNvSpPr>
            <a:spLocks noGrp="1"/>
          </p:cNvSpPr>
          <p:nvPr>
            <p:ph type="pic" idx="2"/>
          </p:nvPr>
        </p:nvSpPr>
        <p:spPr>
          <a:xfrm>
            <a:off x="904875" y="1563688"/>
            <a:ext cx="3144900" cy="35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9" name="Google Shape;129;p25"/>
          <p:cNvSpPr txBox="1">
            <a:spLocks noGrp="1"/>
          </p:cNvSpPr>
          <p:nvPr>
            <p:ph type="body" idx="1"/>
          </p:nvPr>
        </p:nvSpPr>
        <p:spPr>
          <a:xfrm>
            <a:off x="4049395" y="1563688"/>
            <a:ext cx="45816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2_content">
  <p:cSld name="title_2_conten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3671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 txBox="1">
            <a:spLocks noGrp="1"/>
          </p:cNvSpPr>
          <p:nvPr>
            <p:ph type="body" idx="2"/>
          </p:nvPr>
        </p:nvSpPr>
        <p:spPr>
          <a:xfrm>
            <a:off x="4959772" y="1563688"/>
            <a:ext cx="36714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6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6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_Title">
  <p:cSld name="Image_Title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>
            <a:spLocks noGrp="1"/>
          </p:cNvSpPr>
          <p:nvPr>
            <p:ph type="pic" idx="2"/>
          </p:nvPr>
        </p:nvSpPr>
        <p:spPr>
          <a:xfrm>
            <a:off x="904875" y="0"/>
            <a:ext cx="82392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p27"/>
          <p:cNvSpPr txBox="1">
            <a:spLocks noGrp="1"/>
          </p:cNvSpPr>
          <p:nvPr>
            <p:ph type="title"/>
          </p:nvPr>
        </p:nvSpPr>
        <p:spPr>
          <a:xfrm>
            <a:off x="6405563" y="2571750"/>
            <a:ext cx="2738400" cy="211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80000" tIns="0" rIns="72000" bIns="46800" anchor="ctr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ibre Franklin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7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">
  <p:cSld name="Image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8"/>
          <p:cNvSpPr>
            <a:spLocks noGrp="1"/>
          </p:cNvSpPr>
          <p:nvPr>
            <p:ph type="pic" idx="2"/>
          </p:nvPr>
        </p:nvSpPr>
        <p:spPr>
          <a:xfrm>
            <a:off x="904875" y="0"/>
            <a:ext cx="77265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7" name="Google Shape;147;p28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8"/>
          <p:cNvSpPr txBox="1">
            <a:spLocks noGrp="1"/>
          </p:cNvSpPr>
          <p:nvPr>
            <p:ph type="ftr" idx="11"/>
          </p:nvPr>
        </p:nvSpPr>
        <p:spPr>
          <a:xfrm rot="-5400000">
            <a:off x="7115938" y="1874075"/>
            <a:ext cx="3543300" cy="5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8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Content_ImageBelow">
  <p:cSld name="Title_Content_ImageBelow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9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647000" cy="14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20"/>
              <a:buChar char="▪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31469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0"/>
              <a:buChar char="▪"/>
              <a:defRPr/>
            </a:lvl3pPr>
            <a:lvl4pPr marL="182880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4pPr>
            <a:lvl5pPr marL="228600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9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pty" typ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0"/>
          <p:cNvSpPr txBox="1">
            <a:spLocks noGrp="1"/>
          </p:cNvSpPr>
          <p:nvPr>
            <p:ph type="dt" idx="10"/>
          </p:nvPr>
        </p:nvSpPr>
        <p:spPr>
          <a:xfrm rot="-5400000">
            <a:off x="-1221499" y="2778490"/>
            <a:ext cx="3341100" cy="9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30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lvl="0" indent="0" algn="ctr" rtl="0">
              <a:spcBef>
                <a:spcPts val="0"/>
              </a:spcBef>
              <a:buNone/>
              <a:defRPr/>
            </a:lvl1pPr>
            <a:lvl2pPr marL="0" lvl="1" indent="0" algn="ctr" rtl="0">
              <a:spcBef>
                <a:spcPts val="0"/>
              </a:spcBef>
              <a:buNone/>
              <a:defRPr/>
            </a:lvl2pPr>
            <a:lvl3pPr marL="0" lvl="2" indent="0" algn="ctr" rtl="0">
              <a:spcBef>
                <a:spcPts val="0"/>
              </a:spcBef>
              <a:buNone/>
              <a:defRPr/>
            </a:lvl3pPr>
            <a:lvl4pPr marL="0" lvl="3" indent="0" algn="ctr" rtl="0">
              <a:spcBef>
                <a:spcPts val="0"/>
              </a:spcBef>
              <a:buNone/>
              <a:defRPr/>
            </a:lvl4pPr>
            <a:lvl5pPr marL="0" lvl="4" indent="0" algn="ctr" rtl="0">
              <a:spcBef>
                <a:spcPts val="0"/>
              </a:spcBef>
              <a:buNone/>
              <a:defRPr/>
            </a:lvl5pPr>
            <a:lvl6pPr marL="0" lvl="5" indent="0" algn="ctr" rtl="0">
              <a:spcBef>
                <a:spcPts val="0"/>
              </a:spcBef>
              <a:buNone/>
              <a:defRPr/>
            </a:lvl6pPr>
            <a:lvl7pPr marL="0" lvl="6" indent="0" algn="ctr" rtl="0">
              <a:spcBef>
                <a:spcPts val="0"/>
              </a:spcBef>
              <a:buNone/>
              <a:defRPr/>
            </a:lvl7pPr>
            <a:lvl8pPr marL="0" lvl="7" indent="0" algn="ctr" rtl="0">
              <a:spcBef>
                <a:spcPts val="0"/>
              </a:spcBef>
              <a:buNone/>
              <a:defRPr/>
            </a:lvl8pPr>
            <a:lvl9pPr marL="0" lvl="8" indent="0" algn="ctr" rtl="0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180000" tIns="45700" rIns="91425" bIns="45700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20"/>
              <a:buNone/>
              <a:defRPr/>
            </a:lvl1pPr>
          </a:lstStyle>
          <a:p>
            <a:endParaRPr/>
          </a:p>
        </p:txBody>
      </p:sp>
      <p:sp>
        <p:nvSpPr>
          <p:cNvPr id="160" name="Google Shape;160;p3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904875" y="179552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Libre Franklin"/>
              <a:buNone/>
              <a:defRPr sz="32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904875" y="1563688"/>
            <a:ext cx="7726500" cy="33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>
            <a:lvl1pPr marL="457200" marR="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432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0" marR="0" lvl="1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2pPr>
            <a:lvl3pPr marL="0" marR="0" lvl="2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3pPr>
            <a:lvl4pPr marL="0" marR="0" lvl="3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4pPr>
            <a:lvl5pPr marL="0" marR="0" lvl="4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5pPr>
            <a:lvl6pPr marL="0" marR="0" lvl="5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0" marR="0" lvl="6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0" marR="0" lvl="7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0" marR="0" lvl="8" indent="0" algn="ctr" rtl="0">
              <a:spcBef>
                <a:spcPts val="0"/>
              </a:spcBef>
              <a:buNone/>
              <a:defRPr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pic>
        <p:nvPicPr>
          <p:cNvPr id="54" name="Google Shape;54;p13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130273" y="132334"/>
            <a:ext cx="653955" cy="283023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 rot="-5400000">
            <a:off x="234746" y="4874909"/>
            <a:ext cx="45600" cy="5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13"/>
          <p:cNvSpPr/>
          <p:nvPr/>
        </p:nvSpPr>
        <p:spPr>
          <a:xfrm>
            <a:off x="6979759" y="4731940"/>
            <a:ext cx="2073600" cy="345600"/>
          </a:xfrm>
          <a:prstGeom prst="rect">
            <a:avLst/>
          </a:prstGeom>
          <a:blipFill rotWithShape="1">
            <a:blip r:embed="rId21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13"/>
          <p:cNvSpPr txBox="1"/>
          <p:nvPr/>
        </p:nvSpPr>
        <p:spPr>
          <a:xfrm rot="-5400000">
            <a:off x="-1236612" y="3162500"/>
            <a:ext cx="29883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700">
                <a:solidFill>
                  <a:schemeClr val="accent1"/>
                </a:solidFill>
              </a:rPr>
              <a:t>IMA Maths in Music Conference, 14th July 2022</a:t>
            </a:r>
            <a:endParaRPr sz="700">
              <a:solidFill>
                <a:schemeClr val="accent1"/>
              </a:solidFill>
            </a:endParaRPr>
          </a:p>
        </p:txBody>
      </p:sp>
      <p:sp>
        <p:nvSpPr>
          <p:cNvPr id="58" name="Google Shape;58;p13"/>
          <p:cNvSpPr txBox="1"/>
          <p:nvPr/>
        </p:nvSpPr>
        <p:spPr>
          <a:xfrm rot="5400000">
            <a:off x="7430038" y="1555500"/>
            <a:ext cx="2988300" cy="45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GB" sz="700">
                <a:solidFill>
                  <a:schemeClr val="accent1"/>
                </a:solidFill>
              </a:rPr>
              <a:t>Ludovica Schaerf</a:t>
            </a:r>
            <a:endParaRPr sz="700">
              <a:solidFill>
                <a:schemeClr val="accent1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</p:sldLayoutIdLst>
  <p:transition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126">
          <p15:clr>
            <a:srgbClr val="F26B43"/>
          </p15:clr>
        </p15:guide>
        <p15:guide id="3" pos="5602">
          <p15:clr>
            <a:srgbClr val="F26B43"/>
          </p15:clr>
        </p15:guide>
        <p15:guide id="4" pos="2880">
          <p15:clr>
            <a:srgbClr val="F26B43"/>
          </p15:clr>
        </p15:guide>
        <p15:guide id="5" orient="horz" pos="123">
          <p15:clr>
            <a:srgbClr val="F26B43"/>
          </p15:clr>
        </p15:guide>
        <p15:guide id="6" orient="horz" pos="3117">
          <p15:clr>
            <a:srgbClr val="F26B43"/>
          </p15:clr>
        </p15:guide>
        <p15:guide id="7" pos="570">
          <p15:clr>
            <a:srgbClr val="F26B43"/>
          </p15:clr>
        </p15:guide>
        <p15:guide id="8" pos="1155">
          <p15:clr>
            <a:srgbClr val="F26B43"/>
          </p15:clr>
        </p15:guide>
        <p15:guide id="9" pos="1728">
          <p15:clr>
            <a:srgbClr val="F26B43"/>
          </p15:clr>
        </p15:guide>
        <p15:guide id="10" pos="2304">
          <p15:clr>
            <a:srgbClr val="F26B43"/>
          </p15:clr>
        </p15:guide>
        <p15:guide id="11" pos="3456">
          <p15:clr>
            <a:srgbClr val="F26B43"/>
          </p15:clr>
        </p15:guide>
        <p15:guide id="12" pos="4035">
          <p15:clr>
            <a:srgbClr val="F26B43"/>
          </p15:clr>
        </p15:guide>
        <p15:guide id="13" pos="4608">
          <p15:clr>
            <a:srgbClr val="F26B43"/>
          </p15:clr>
        </p15:guide>
        <p15:guide id="14" pos="5180">
          <p15:clr>
            <a:srgbClr val="F26B43"/>
          </p15:clr>
        </p15:guide>
        <p15:guide id="15" orient="horz" pos="490">
          <p15:clr>
            <a:srgbClr val="F26B43"/>
          </p15:clr>
        </p15:guide>
        <p15:guide id="16" orient="horz" pos="985">
          <p15:clr>
            <a:srgbClr val="F26B43"/>
          </p15:clr>
        </p15:guide>
        <p15:guide id="17" orient="horz" pos="1475">
          <p15:clr>
            <a:srgbClr val="F26B43"/>
          </p15:clr>
        </p15:guide>
        <p15:guide id="18" orient="horz" pos="1962">
          <p15:clr>
            <a:srgbClr val="F26B43"/>
          </p15:clr>
        </p15:guide>
        <p15:guide id="19" orient="horz" pos="2458">
          <p15:clr>
            <a:srgbClr val="F26B43"/>
          </p15:clr>
        </p15:guide>
        <p15:guide id="20" orient="horz" pos="2950">
          <p15:clr>
            <a:srgbClr val="F26B43"/>
          </p15:clr>
        </p15:guide>
        <p15:guide id="21" pos="5437">
          <p15:clr>
            <a:srgbClr val="F26B43"/>
          </p15:clr>
        </p15:guide>
        <p15:guide id="22" orient="horz">
          <p15:clr>
            <a:srgbClr val="F26B43"/>
          </p15:clr>
        </p15:guide>
        <p15:guide id="23" pos="5760">
          <p15:clr>
            <a:srgbClr val="F26B43"/>
          </p15:clr>
        </p15:guide>
        <p15:guide id="24" orient="horz" pos="3240">
          <p15:clr>
            <a:srgbClr val="F26B43"/>
          </p15:clr>
        </p15:guide>
        <p15:guide id="25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Relationship Id="rId6" Type="http://schemas.openxmlformats.org/officeDocument/2006/relationships/comments" Target="../comments/commen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S9tQ79jLz9ORLZn9zjXP2WaQSpwdX5X1/view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3-QqULu68EJ20TT_k3F2agkKWc7AaiZi/view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Google Shape;169;p32"/>
          <p:cNvPicPr preferRelativeResize="0"/>
          <p:nvPr/>
        </p:nvPicPr>
        <p:blipFill rotWithShape="1">
          <a:blip r:embed="rId3">
            <a:alphaModFix/>
          </a:blip>
          <a:srcRect l="12993" r="15812"/>
          <a:stretch/>
        </p:blipFill>
        <p:spPr>
          <a:xfrm>
            <a:off x="1210050" y="0"/>
            <a:ext cx="7933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32"/>
          <p:cNvSpPr txBox="1">
            <a:spLocks noGrp="1"/>
          </p:cNvSpPr>
          <p:nvPr>
            <p:ph type="subTitle" idx="1"/>
          </p:nvPr>
        </p:nvSpPr>
        <p:spPr>
          <a:xfrm>
            <a:off x="4780853" y="3588247"/>
            <a:ext cx="1828800" cy="15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1400" b="1"/>
              <a:t>Ludovica</a:t>
            </a:r>
            <a:endParaRPr sz="1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1400" b="1"/>
              <a:t>Schaerf</a:t>
            </a:r>
            <a:endParaRPr sz="1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400" b="1"/>
          </a:p>
        </p:txBody>
      </p:sp>
      <p:sp>
        <p:nvSpPr>
          <p:cNvPr id="171" name="Google Shape;171;p32"/>
          <p:cNvSpPr txBox="1">
            <a:spLocks noGrp="1"/>
          </p:cNvSpPr>
          <p:nvPr>
            <p:ph type="ctrTitle"/>
          </p:nvPr>
        </p:nvSpPr>
        <p:spPr>
          <a:xfrm>
            <a:off x="6609650" y="2240225"/>
            <a:ext cx="2534400" cy="235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"/>
              <a:buNone/>
            </a:pPr>
            <a:r>
              <a:rPr lang="en-GB" sz="1700"/>
              <a:t>Discrete Fourier Transform unveils decreasing diatonicity and increasing fragmentation in Debussy’s piano music: a diachronic co</a:t>
            </a:r>
            <a:endParaRPr sz="2800" i="1"/>
          </a:p>
        </p:txBody>
      </p:sp>
      <p:sp>
        <p:nvSpPr>
          <p:cNvPr id="172" name="Google Shape;172;p32"/>
          <p:cNvSpPr txBox="1">
            <a:spLocks noGrp="1"/>
          </p:cNvSpPr>
          <p:nvPr>
            <p:ph type="body" idx="3"/>
          </p:nvPr>
        </p:nvSpPr>
        <p:spPr>
          <a:xfrm>
            <a:off x="6609650" y="4600150"/>
            <a:ext cx="25344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" b="1"/>
              <a:t>IMA Maths in Music Conference,</a:t>
            </a:r>
            <a:endParaRPr sz="9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" b="1"/>
              <a:t>July 13-15th 2022</a:t>
            </a:r>
            <a:endParaRPr sz="700"/>
          </a:p>
        </p:txBody>
      </p:sp>
      <p:sp>
        <p:nvSpPr>
          <p:cNvPr id="173" name="Google Shape;173;p32"/>
          <p:cNvSpPr txBox="1"/>
          <p:nvPr/>
        </p:nvSpPr>
        <p:spPr>
          <a:xfrm>
            <a:off x="6996125" y="3993000"/>
            <a:ext cx="176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rpus study </a:t>
            </a:r>
            <a:endParaRPr/>
          </a:p>
        </p:txBody>
      </p:sp>
      <p:grpSp>
        <p:nvGrpSpPr>
          <p:cNvPr id="174" name="Google Shape;174;p32"/>
          <p:cNvGrpSpPr/>
          <p:nvPr/>
        </p:nvGrpSpPr>
        <p:grpSpPr>
          <a:xfrm>
            <a:off x="5101850" y="4689775"/>
            <a:ext cx="1431600" cy="495600"/>
            <a:chOff x="5178050" y="4537375"/>
            <a:chExt cx="1431600" cy="495600"/>
          </a:xfrm>
        </p:grpSpPr>
        <p:pic>
          <p:nvPicPr>
            <p:cNvPr id="175" name="Google Shape;175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78050" y="4636150"/>
              <a:ext cx="166925" cy="16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176;p32"/>
            <p:cNvSpPr txBox="1"/>
            <p:nvPr/>
          </p:nvSpPr>
          <p:spPr>
            <a:xfrm>
              <a:off x="5258750" y="4537375"/>
              <a:ext cx="1350900" cy="4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FFFF"/>
                  </a:solidFill>
                </a:rPr>
                <a:t>ludovicaschaerf</a:t>
              </a:r>
              <a:endParaRPr sz="1200" b="1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1"/>
          <p:cNvSpPr txBox="1">
            <a:spLocks noGrp="1"/>
          </p:cNvSpPr>
          <p:nvPr>
            <p:ph type="title"/>
          </p:nvPr>
        </p:nvSpPr>
        <p:spPr>
          <a:xfrm>
            <a:off x="4572000" y="1635488"/>
            <a:ext cx="4059000" cy="1067700"/>
          </a:xfrm>
          <a:prstGeom prst="rect">
            <a:avLst/>
          </a:prstGeom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III.  Methodology</a:t>
            </a:r>
            <a:endParaRPr/>
          </a:p>
        </p:txBody>
      </p:sp>
      <p:sp>
        <p:nvSpPr>
          <p:cNvPr id="277" name="Google Shape;277;p41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9000" cy="23088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The DFT as a computational tool for investigating the symmetry properties of pitch collections</a:t>
            </a:r>
            <a:endParaRPr/>
          </a:p>
        </p:txBody>
      </p:sp>
      <p:pic>
        <p:nvPicPr>
          <p:cNvPr id="278" name="Google Shape;27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013" y="897438"/>
            <a:ext cx="3866775" cy="3348625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41"/>
          <p:cNvSpPr txBox="1"/>
          <p:nvPr/>
        </p:nvSpPr>
        <p:spPr>
          <a:xfrm>
            <a:off x="4572000" y="3859486"/>
            <a:ext cx="27432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lt1"/>
                </a:solidFill>
              </a:rPr>
              <a:t>Ondine</a:t>
            </a:r>
            <a:r>
              <a:rPr lang="en-GB" sz="1200">
                <a:solidFill>
                  <a:schemeClr val="lt1"/>
                </a:solidFill>
              </a:rPr>
              <a:t>, Wavescape (4th coefficient)</a:t>
            </a:r>
            <a:endParaRPr sz="12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2"/>
          <p:cNvSpPr txBox="1">
            <a:spLocks noGrp="1"/>
          </p:cNvSpPr>
          <p:nvPr>
            <p:ph type="title"/>
          </p:nvPr>
        </p:nvSpPr>
        <p:spPr>
          <a:xfrm>
            <a:off x="687300" y="185525"/>
            <a:ext cx="5623800" cy="9333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Interpretation of DFT components</a:t>
            </a:r>
            <a:endParaRPr/>
          </a:p>
        </p:txBody>
      </p:sp>
      <p:sp>
        <p:nvSpPr>
          <p:cNvPr id="285" name="Google Shape;285;p42"/>
          <p:cNvSpPr txBox="1">
            <a:spLocks noGrp="1"/>
          </p:cNvSpPr>
          <p:nvPr>
            <p:ph type="title"/>
          </p:nvPr>
        </p:nvSpPr>
        <p:spPr>
          <a:xfrm>
            <a:off x="5040250" y="195266"/>
            <a:ext cx="3667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III.	 Methodology</a:t>
            </a:r>
            <a:endParaRPr sz="1800"/>
          </a:p>
        </p:txBody>
      </p:sp>
      <p:sp>
        <p:nvSpPr>
          <p:cNvPr id="286" name="Google Shape;286;p42"/>
          <p:cNvSpPr txBox="1">
            <a:spLocks noGrp="1"/>
          </p:cNvSpPr>
          <p:nvPr>
            <p:ph type="body" idx="1"/>
          </p:nvPr>
        </p:nvSpPr>
        <p:spPr>
          <a:xfrm>
            <a:off x="557522" y="1335100"/>
            <a:ext cx="5014500" cy="23385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1st: “chromaticity”</a:t>
            </a:r>
            <a:endParaRPr/>
          </a:p>
          <a:p>
            <a:pPr marL="457200" lvl="0" indent="-331470" algn="l" rtl="0">
              <a:spcBef>
                <a:spcPts val="100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2nd: “tritonicity”/”quartality” </a:t>
            </a:r>
            <a:r>
              <a:rPr lang="en-GB" sz="1200"/>
              <a:t>(Yust, 2015)</a:t>
            </a:r>
            <a:endParaRPr sz="1200"/>
          </a:p>
          <a:p>
            <a:pPr marL="457200" lvl="0" indent="-331470" algn="l" rtl="0">
              <a:spcBef>
                <a:spcPts val="100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3rd: “augmentedness”</a:t>
            </a:r>
            <a:endParaRPr/>
          </a:p>
          <a:p>
            <a:pPr marL="457200" lvl="0" indent="-331470" algn="l" rtl="0">
              <a:spcBef>
                <a:spcPts val="100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4th: “octatonicity”</a:t>
            </a:r>
            <a:endParaRPr/>
          </a:p>
          <a:p>
            <a:pPr marL="457200" lvl="0" indent="-331470" algn="l" rtl="0">
              <a:spcBef>
                <a:spcPts val="100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5th: “diatonicity”</a:t>
            </a:r>
            <a:endParaRPr/>
          </a:p>
          <a:p>
            <a:pPr marL="457200" lvl="0" indent="-331470" algn="l" rtl="0">
              <a:spcBef>
                <a:spcPts val="100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6th: “whole-toneness”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  (Amiot, 2016)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2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11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88" name="Google Shape;288;p42"/>
          <p:cNvSpPr txBox="1"/>
          <p:nvPr/>
        </p:nvSpPr>
        <p:spPr>
          <a:xfrm>
            <a:off x="5640550" y="4659775"/>
            <a:ext cx="2514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/>
              <a:t>(Viaccoz et al., 2022)</a:t>
            </a:r>
            <a:endParaRPr sz="1000"/>
          </a:p>
        </p:txBody>
      </p:sp>
      <p:grpSp>
        <p:nvGrpSpPr>
          <p:cNvPr id="289" name="Google Shape;289;p42"/>
          <p:cNvGrpSpPr/>
          <p:nvPr/>
        </p:nvGrpSpPr>
        <p:grpSpPr>
          <a:xfrm>
            <a:off x="4503350" y="1622275"/>
            <a:ext cx="4204100" cy="1898951"/>
            <a:chOff x="4273150" y="1668975"/>
            <a:chExt cx="4204100" cy="1898951"/>
          </a:xfrm>
        </p:grpSpPr>
        <p:pic>
          <p:nvPicPr>
            <p:cNvPr id="290" name="Google Shape;290;p42"/>
            <p:cNvPicPr preferRelativeResize="0"/>
            <p:nvPr/>
          </p:nvPicPr>
          <p:blipFill rotWithShape="1">
            <a:blip r:embed="rId3">
              <a:alphaModFix/>
            </a:blip>
            <a:srcRect t="69950" r="18334" b="25407"/>
            <a:stretch/>
          </p:blipFill>
          <p:spPr>
            <a:xfrm>
              <a:off x="4273150" y="2780800"/>
              <a:ext cx="4204100" cy="406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1" name="Google Shape;291;p42"/>
            <p:cNvPicPr preferRelativeResize="0"/>
            <p:nvPr/>
          </p:nvPicPr>
          <p:blipFill rotWithShape="1">
            <a:blip r:embed="rId4">
              <a:alphaModFix/>
            </a:blip>
            <a:srcRect t="86496" r="18334" b="8860"/>
            <a:stretch/>
          </p:blipFill>
          <p:spPr>
            <a:xfrm>
              <a:off x="4273150" y="3161800"/>
              <a:ext cx="4204100" cy="406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42"/>
            <p:cNvPicPr preferRelativeResize="0"/>
            <p:nvPr/>
          </p:nvPicPr>
          <p:blipFill rotWithShape="1">
            <a:blip r:embed="rId3">
              <a:alphaModFix/>
            </a:blip>
            <a:srcRect t="59286" r="18334" b="36070"/>
            <a:stretch/>
          </p:blipFill>
          <p:spPr>
            <a:xfrm>
              <a:off x="4273150" y="2381113"/>
              <a:ext cx="4204100" cy="406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42"/>
            <p:cNvPicPr preferRelativeResize="0"/>
            <p:nvPr/>
          </p:nvPicPr>
          <p:blipFill rotWithShape="1">
            <a:blip r:embed="rId5">
              <a:alphaModFix/>
            </a:blip>
            <a:srcRect t="20310" r="18334" b="75046"/>
            <a:stretch/>
          </p:blipFill>
          <p:spPr>
            <a:xfrm>
              <a:off x="4273150" y="2018800"/>
              <a:ext cx="4204100" cy="4061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42"/>
            <p:cNvPicPr preferRelativeResize="0"/>
            <p:nvPr/>
          </p:nvPicPr>
          <p:blipFill rotWithShape="1">
            <a:blip r:embed="rId4">
              <a:alphaModFix/>
            </a:blip>
            <a:srcRect l="25231" t="-593" r="18335" b="96721"/>
            <a:stretch/>
          </p:blipFill>
          <p:spPr>
            <a:xfrm>
              <a:off x="5572025" y="1668975"/>
              <a:ext cx="2905225" cy="338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43"/>
          <p:cNvPicPr preferRelativeResize="0"/>
          <p:nvPr/>
        </p:nvPicPr>
        <p:blipFill rotWithShape="1">
          <a:blip r:embed="rId3">
            <a:alphaModFix/>
          </a:blip>
          <a:srcRect b="21104"/>
          <a:stretch/>
        </p:blipFill>
        <p:spPr>
          <a:xfrm>
            <a:off x="1517326" y="1997925"/>
            <a:ext cx="6109349" cy="2711200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43"/>
          <p:cNvSpPr txBox="1">
            <a:spLocks noGrp="1"/>
          </p:cNvSpPr>
          <p:nvPr>
            <p:ph type="title"/>
          </p:nvPr>
        </p:nvSpPr>
        <p:spPr>
          <a:xfrm>
            <a:off x="737025" y="195277"/>
            <a:ext cx="3667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Wavescapes</a:t>
            </a:r>
            <a:endParaRPr/>
          </a:p>
        </p:txBody>
      </p:sp>
      <p:sp>
        <p:nvSpPr>
          <p:cNvPr id="301" name="Google Shape;301;p43"/>
          <p:cNvSpPr txBox="1">
            <a:spLocks noGrp="1"/>
          </p:cNvSpPr>
          <p:nvPr>
            <p:ph type="body" idx="1"/>
          </p:nvPr>
        </p:nvSpPr>
        <p:spPr>
          <a:xfrm>
            <a:off x="752475" y="809950"/>
            <a:ext cx="7636200" cy="7539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Wavescapes: 6 hierarchical graphs representing DFT analyses for every segment of a piece (Viaccoz).</a:t>
            </a:r>
            <a:endParaRPr/>
          </a:p>
        </p:txBody>
      </p:sp>
      <p:sp>
        <p:nvSpPr>
          <p:cNvPr id="302" name="Google Shape;302;p43"/>
          <p:cNvSpPr txBox="1"/>
          <p:nvPr/>
        </p:nvSpPr>
        <p:spPr>
          <a:xfrm>
            <a:off x="852275" y="1487500"/>
            <a:ext cx="3667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</a:rPr>
              <a:t>𝜋(n(o,l)) = x(o,l) → each node is mapped to a pitch class vector of notes appearing between o and o+l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03" name="Google Shape;303;p43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12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04" name="Google Shape;304;p43" descr="{&quot;aid&quot;:null,&quot;font&quot;:{&quot;size&quot;:12,&quot;family&quot;:&quot;Arial&quot;,&quot;color&quot;:&quot;#000000&quot;},&quot;type&quot;:&quot;$$&quot;,&quot;code&quot;:&quot;$$X\\left(x\\right)\\left[k\\right]\\,=\\,\\sum_{p=0}^{11}x\\left[p\\right]\\exp\\left(-i2\\pi \\frac{k}{12}\\right)$$&quot;,&quot;backgroundColorModified&quot;:null,&quot;backgroundColor&quot;:&quot;#FFFFFF&quot;,&quot;id&quot;:&quot;3&quot;,&quot;ts&quot;:1657224578775,&quot;cs&quot;:&quot;Ce/e8Ve+3WWU/xH3LzJEyQ==&quot;,&quot;size&quot;:{&quot;width&quot;:283.5,&quot;height&quot;:53.7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31960" y="2085593"/>
            <a:ext cx="2700338" cy="511969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3"/>
          <p:cNvSpPr txBox="1">
            <a:spLocks noGrp="1"/>
          </p:cNvSpPr>
          <p:nvPr>
            <p:ph type="title"/>
          </p:nvPr>
        </p:nvSpPr>
        <p:spPr>
          <a:xfrm>
            <a:off x="5040250" y="195266"/>
            <a:ext cx="3667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III.	 Methodology</a:t>
            </a:r>
            <a:endParaRPr sz="1800"/>
          </a:p>
        </p:txBody>
      </p:sp>
      <p:sp>
        <p:nvSpPr>
          <p:cNvPr id="306" name="Google Shape;306;p43"/>
          <p:cNvSpPr txBox="1"/>
          <p:nvPr/>
        </p:nvSpPr>
        <p:spPr>
          <a:xfrm>
            <a:off x="4826350" y="1487500"/>
            <a:ext cx="3667200" cy="6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X(𝜋(n)) → this is then mapped to the tuple of the DFT of that PCV: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44"/>
          <p:cNvGrpSpPr/>
          <p:nvPr/>
        </p:nvGrpSpPr>
        <p:grpSpPr>
          <a:xfrm>
            <a:off x="3657613" y="788409"/>
            <a:ext cx="4978926" cy="3658121"/>
            <a:chOff x="939750" y="597525"/>
            <a:chExt cx="5558078" cy="4083636"/>
          </a:xfrm>
        </p:grpSpPr>
        <p:pic>
          <p:nvPicPr>
            <p:cNvPr id="312" name="Google Shape;312;p44"/>
            <p:cNvPicPr preferRelativeResize="0"/>
            <p:nvPr/>
          </p:nvPicPr>
          <p:blipFill rotWithShape="1">
            <a:blip r:embed="rId3">
              <a:alphaModFix/>
            </a:blip>
            <a:srcRect l="5131" r="5781"/>
            <a:stretch/>
          </p:blipFill>
          <p:spPr>
            <a:xfrm>
              <a:off x="939750" y="597525"/>
              <a:ext cx="1761000" cy="167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44"/>
            <p:cNvPicPr preferRelativeResize="0"/>
            <p:nvPr/>
          </p:nvPicPr>
          <p:blipFill rotWithShape="1">
            <a:blip r:embed="rId4">
              <a:alphaModFix/>
            </a:blip>
            <a:srcRect l="4183" r="5457"/>
            <a:stretch/>
          </p:blipFill>
          <p:spPr>
            <a:xfrm>
              <a:off x="2811000" y="597525"/>
              <a:ext cx="1786275" cy="167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4" name="Google Shape;314;p44"/>
            <p:cNvPicPr preferRelativeResize="0"/>
            <p:nvPr/>
          </p:nvPicPr>
          <p:blipFill rotWithShape="1">
            <a:blip r:embed="rId5">
              <a:alphaModFix/>
            </a:blip>
            <a:srcRect l="3636" r="5445"/>
            <a:stretch/>
          </p:blipFill>
          <p:spPr>
            <a:xfrm>
              <a:off x="4700650" y="597525"/>
              <a:ext cx="1797175" cy="1673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5" name="Google Shape;315;p44"/>
            <p:cNvPicPr preferRelativeResize="0"/>
            <p:nvPr/>
          </p:nvPicPr>
          <p:blipFill rotWithShape="1">
            <a:blip r:embed="rId6">
              <a:alphaModFix/>
            </a:blip>
            <a:srcRect l="6096" r="3043"/>
            <a:stretch/>
          </p:blipFill>
          <p:spPr>
            <a:xfrm>
              <a:off x="996800" y="2703575"/>
              <a:ext cx="1703950" cy="15872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6" name="Google Shape;316;p44"/>
            <p:cNvPicPr preferRelativeResize="0"/>
            <p:nvPr/>
          </p:nvPicPr>
          <p:blipFill rotWithShape="1">
            <a:blip r:embed="rId7">
              <a:alphaModFix/>
            </a:blip>
            <a:srcRect l="4183" r="5457"/>
            <a:stretch/>
          </p:blipFill>
          <p:spPr>
            <a:xfrm>
              <a:off x="2811000" y="2617600"/>
              <a:ext cx="1786275" cy="1673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7" name="Google Shape;317;p44"/>
            <p:cNvPicPr preferRelativeResize="0"/>
            <p:nvPr/>
          </p:nvPicPr>
          <p:blipFill rotWithShape="1">
            <a:blip r:embed="rId8">
              <a:alphaModFix/>
            </a:blip>
            <a:srcRect l="4363" r="4727"/>
            <a:stretch/>
          </p:blipFill>
          <p:spPr>
            <a:xfrm>
              <a:off x="4700650" y="2617650"/>
              <a:ext cx="1797175" cy="16732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8" name="Google Shape;318;p44"/>
            <p:cNvSpPr txBox="1"/>
            <p:nvPr/>
          </p:nvSpPr>
          <p:spPr>
            <a:xfrm>
              <a:off x="946163" y="2147950"/>
              <a:ext cx="1761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1st component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“chromaticity”</a:t>
              </a:r>
              <a:endParaRPr sz="900"/>
            </a:p>
          </p:txBody>
        </p:sp>
        <p:sp>
          <p:nvSpPr>
            <p:cNvPr id="319" name="Google Shape;319;p44"/>
            <p:cNvSpPr txBox="1"/>
            <p:nvPr/>
          </p:nvSpPr>
          <p:spPr>
            <a:xfrm>
              <a:off x="2836266" y="2147950"/>
              <a:ext cx="1761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2nd component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“tritonicity”</a:t>
              </a:r>
              <a:endParaRPr sz="900"/>
            </a:p>
          </p:txBody>
        </p:sp>
        <p:sp>
          <p:nvSpPr>
            <p:cNvPr id="320" name="Google Shape;320;p44"/>
            <p:cNvSpPr txBox="1"/>
            <p:nvPr/>
          </p:nvSpPr>
          <p:spPr>
            <a:xfrm>
              <a:off x="4736828" y="2147950"/>
              <a:ext cx="1761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3rd component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“augmentedness”</a:t>
              </a:r>
              <a:endParaRPr sz="900"/>
            </a:p>
          </p:txBody>
        </p:sp>
        <p:sp>
          <p:nvSpPr>
            <p:cNvPr id="321" name="Google Shape;321;p44"/>
            <p:cNvSpPr txBox="1"/>
            <p:nvPr/>
          </p:nvSpPr>
          <p:spPr>
            <a:xfrm>
              <a:off x="946163" y="4150515"/>
              <a:ext cx="1761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4th component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“octatonicity”</a:t>
              </a:r>
              <a:endParaRPr sz="900"/>
            </a:p>
          </p:txBody>
        </p:sp>
        <p:sp>
          <p:nvSpPr>
            <p:cNvPr id="322" name="Google Shape;322;p44"/>
            <p:cNvSpPr txBox="1"/>
            <p:nvPr/>
          </p:nvSpPr>
          <p:spPr>
            <a:xfrm>
              <a:off x="2836266" y="4165761"/>
              <a:ext cx="1761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5th component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“diatonicity”</a:t>
              </a:r>
              <a:endParaRPr sz="900"/>
            </a:p>
          </p:txBody>
        </p:sp>
        <p:sp>
          <p:nvSpPr>
            <p:cNvPr id="323" name="Google Shape;323;p44"/>
            <p:cNvSpPr txBox="1"/>
            <p:nvPr/>
          </p:nvSpPr>
          <p:spPr>
            <a:xfrm>
              <a:off x="4736828" y="4165761"/>
              <a:ext cx="1761000" cy="5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6th component</a:t>
              </a:r>
              <a:endParaRPr sz="9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900"/>
                <a:t>“whole-tonedness”</a:t>
              </a:r>
              <a:endParaRPr sz="900"/>
            </a:p>
          </p:txBody>
        </p:sp>
      </p:grpSp>
      <p:sp>
        <p:nvSpPr>
          <p:cNvPr id="324" name="Google Shape;324;p44"/>
          <p:cNvSpPr txBox="1">
            <a:spLocks noGrp="1"/>
          </p:cNvSpPr>
          <p:nvPr>
            <p:ph type="body" idx="1"/>
          </p:nvPr>
        </p:nvSpPr>
        <p:spPr>
          <a:xfrm>
            <a:off x="1971675" y="-1179512"/>
            <a:ext cx="7647000" cy="14367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6 wavescapes</a:t>
            </a:r>
            <a:endParaRPr/>
          </a:p>
        </p:txBody>
      </p:sp>
      <p:sp>
        <p:nvSpPr>
          <p:cNvPr id="325" name="Google Shape;325;p44"/>
          <p:cNvSpPr txBox="1">
            <a:spLocks noGrp="1"/>
          </p:cNvSpPr>
          <p:nvPr>
            <p:ph type="body" idx="1"/>
          </p:nvPr>
        </p:nvSpPr>
        <p:spPr>
          <a:xfrm>
            <a:off x="720276" y="4382730"/>
            <a:ext cx="2112000" cy="4311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200" i="1"/>
              <a:t>Ondine</a:t>
            </a:r>
            <a:r>
              <a:rPr lang="en-GB" sz="1200"/>
              <a:t>, Wavescapes</a:t>
            </a:r>
            <a:endParaRPr sz="1200"/>
          </a:p>
        </p:txBody>
      </p:sp>
      <p:sp>
        <p:nvSpPr>
          <p:cNvPr id="326" name="Google Shape;326;p44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13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27" name="Google Shape;327;p44"/>
          <p:cNvSpPr txBox="1"/>
          <p:nvPr/>
        </p:nvSpPr>
        <p:spPr>
          <a:xfrm>
            <a:off x="851470" y="950150"/>
            <a:ext cx="2601300" cy="22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6 distinct coefficients k → 6 wavescapes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Colour → phase (transposition) ᵩ(x)[k]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Weight → normalised magnitude |X(x)[k]|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328" name="Google Shape;328;p44"/>
          <p:cNvSpPr txBox="1">
            <a:spLocks noGrp="1"/>
          </p:cNvSpPr>
          <p:nvPr>
            <p:ph type="title"/>
          </p:nvPr>
        </p:nvSpPr>
        <p:spPr>
          <a:xfrm>
            <a:off x="5040250" y="195266"/>
            <a:ext cx="3667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III.	 Methodology</a:t>
            </a:r>
            <a:endParaRPr sz="1800"/>
          </a:p>
        </p:txBody>
      </p:sp>
      <p:sp>
        <p:nvSpPr>
          <p:cNvPr id="329" name="Google Shape;329;p44"/>
          <p:cNvSpPr txBox="1">
            <a:spLocks noGrp="1"/>
          </p:cNvSpPr>
          <p:nvPr>
            <p:ph type="title"/>
          </p:nvPr>
        </p:nvSpPr>
        <p:spPr>
          <a:xfrm>
            <a:off x="737025" y="195276"/>
            <a:ext cx="3667200" cy="4311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Wavescapes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5"/>
          <p:cNvSpPr txBox="1">
            <a:spLocks noGrp="1"/>
          </p:cNvSpPr>
          <p:nvPr>
            <p:ph type="body" idx="1"/>
          </p:nvPr>
        </p:nvSpPr>
        <p:spPr>
          <a:xfrm>
            <a:off x="1971675" y="-1103312"/>
            <a:ext cx="7647000" cy="14367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6 wavescapes</a:t>
            </a:r>
            <a:endParaRPr/>
          </a:p>
        </p:txBody>
      </p:sp>
      <p:sp>
        <p:nvSpPr>
          <p:cNvPr id="335" name="Google Shape;335;p45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14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336" name="Google Shape;336;p45"/>
          <p:cNvSpPr txBox="1"/>
          <p:nvPr/>
        </p:nvSpPr>
        <p:spPr>
          <a:xfrm>
            <a:off x="9378500" y="4899000"/>
            <a:ext cx="1890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6th component</a:t>
            </a:r>
            <a:endParaRPr sz="12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“whole-tonedness”</a:t>
            </a:r>
            <a:endParaRPr sz="1200"/>
          </a:p>
        </p:txBody>
      </p:sp>
      <p:sp>
        <p:nvSpPr>
          <p:cNvPr id="337" name="Google Shape;337;p45"/>
          <p:cNvSpPr txBox="1">
            <a:spLocks noGrp="1"/>
          </p:cNvSpPr>
          <p:nvPr>
            <p:ph type="title"/>
          </p:nvPr>
        </p:nvSpPr>
        <p:spPr>
          <a:xfrm>
            <a:off x="719385" y="192050"/>
            <a:ext cx="5262600" cy="5925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Wavescape</a:t>
            </a:r>
            <a:endParaRPr/>
          </a:p>
        </p:txBody>
      </p:sp>
      <p:sp>
        <p:nvSpPr>
          <p:cNvPr id="338" name="Google Shape;338;p45"/>
          <p:cNvSpPr txBox="1">
            <a:spLocks noGrp="1"/>
          </p:cNvSpPr>
          <p:nvPr>
            <p:ph type="title"/>
          </p:nvPr>
        </p:nvSpPr>
        <p:spPr>
          <a:xfrm>
            <a:off x="5040250" y="195266"/>
            <a:ext cx="3667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III.	 Methodology</a:t>
            </a:r>
            <a:endParaRPr sz="1800"/>
          </a:p>
        </p:txBody>
      </p:sp>
      <p:sp>
        <p:nvSpPr>
          <p:cNvPr id="339" name="Google Shape;339;p45"/>
          <p:cNvSpPr txBox="1"/>
          <p:nvPr/>
        </p:nvSpPr>
        <p:spPr>
          <a:xfrm>
            <a:off x="828677" y="4469433"/>
            <a:ext cx="668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2"/>
                </a:solidFill>
              </a:rPr>
              <a:t>Ondine, </a:t>
            </a:r>
            <a:r>
              <a:rPr lang="en-GB" sz="1200">
                <a:solidFill>
                  <a:schemeClr val="dk2"/>
                </a:solidFill>
              </a:rPr>
              <a:t>Summary Wavescape</a:t>
            </a:r>
            <a:endParaRPr sz="1200">
              <a:solidFill>
                <a:schemeClr val="dk2"/>
              </a:solidFill>
            </a:endParaRPr>
          </a:p>
        </p:txBody>
      </p:sp>
      <p:pic>
        <p:nvPicPr>
          <p:cNvPr id="340" name="Google Shape;340;p45"/>
          <p:cNvPicPr preferRelativeResize="0"/>
          <p:nvPr/>
        </p:nvPicPr>
        <p:blipFill rotWithShape="1">
          <a:blip r:embed="rId3">
            <a:alphaModFix/>
          </a:blip>
          <a:srcRect t="18599" b="19338"/>
          <a:stretch/>
        </p:blipFill>
        <p:spPr>
          <a:xfrm>
            <a:off x="1334346" y="763425"/>
            <a:ext cx="6475308" cy="361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6"/>
          <p:cNvPicPr preferRelativeResize="0"/>
          <p:nvPr/>
        </p:nvPicPr>
        <p:blipFill/>
        <p:spPr>
          <a:xfrm>
            <a:off x="776850" y="1331004"/>
            <a:ext cx="7172851" cy="360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6"/>
          <p:cNvSpPr txBox="1">
            <a:spLocks noGrp="1"/>
          </p:cNvSpPr>
          <p:nvPr>
            <p:ph type="body" idx="1"/>
          </p:nvPr>
        </p:nvSpPr>
        <p:spPr>
          <a:xfrm>
            <a:off x="751335" y="875435"/>
            <a:ext cx="8234700" cy="4218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dirty="0"/>
              <a:t>Aggregates the six </a:t>
            </a:r>
            <a:r>
              <a:rPr lang="en-GB" dirty="0" err="1"/>
              <a:t>wavescapes</a:t>
            </a:r>
            <a:r>
              <a:rPr lang="en-GB" dirty="0"/>
              <a:t> into one.</a:t>
            </a:r>
            <a:endParaRPr dirty="0"/>
          </a:p>
          <a:p>
            <a:pPr marL="0" lvl="0" indent="0" algn="l" rtl="0">
              <a:lnSpc>
                <a:spcPct val="7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i="1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i="1"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7" name="Google Shape;347;p46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15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48" name="Google Shape;348;p46" descr="{&quot;backgroundColorModified&quot;:false,&quot;aid&quot;:null,&quot;backgroundColor&quot;:&quot;#FFFFFF&quot;,&quot;id&quot;:&quot;2&quot;,&quot;code&quot;:&quot;$$H_{o,l}:=\\,1\\,-\\,\\sum_{k}^{11}\\frac{\\left|\\hat{X}\\left(o,l\\right)\\left[k\\right]\\right|\\,\\log_{}\\left|\\hat{X}\\left(o,l\\right)\\left[k\\right]\\right|}{\\log_{}6}$$&quot;,&quot;font&quot;:{&quot;color&quot;:&quot;#000000&quot;,&quot;family&quot;:&quot;Arial&quot;,&quot;size&quot;:12},&quot;type&quot;:&quot;$$&quot;,&quot;ts&quot;:1657275833312,&quot;cs&quot;:&quot;VzOVfrdok+NXtLnWR0Yj/A==&quot;,&quot;size&quot;:{&quot;width&quot;:348.6666666666667,&quot;height&quot;:5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875" y="1446975"/>
            <a:ext cx="3321050" cy="552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6"/>
          <p:cNvSpPr txBox="1"/>
          <p:nvPr/>
        </p:nvSpPr>
        <p:spPr>
          <a:xfrm>
            <a:off x="5404750" y="1288251"/>
            <a:ext cx="3150300" cy="76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1000"/>
              </a:spcAft>
              <a:buNone/>
            </a:pPr>
            <a:r>
              <a:rPr lang="en-GB">
                <a:solidFill>
                  <a:srgbClr val="413C3A"/>
                </a:solidFill>
              </a:rPr>
              <a:t>colour → strongest DFT component</a:t>
            </a:r>
            <a:br>
              <a:rPr lang="en-GB">
                <a:solidFill>
                  <a:srgbClr val="413C3A"/>
                </a:solidFill>
              </a:rPr>
            </a:br>
            <a:r>
              <a:rPr lang="en-GB">
                <a:solidFill>
                  <a:srgbClr val="413C3A"/>
                </a:solidFill>
              </a:rPr>
              <a:t>weight →  unit complement of </a:t>
            </a:r>
            <a:r>
              <a:rPr lang="en-GB" i="1">
                <a:solidFill>
                  <a:srgbClr val="413C3A"/>
                </a:solidFill>
              </a:rPr>
              <a:t>entropy </a:t>
            </a:r>
            <a:r>
              <a:rPr lang="en-GB">
                <a:solidFill>
                  <a:srgbClr val="413C3A"/>
                </a:solidFill>
              </a:rPr>
              <a:t>of |X(x)[k]| over k</a:t>
            </a:r>
            <a:endParaRPr>
              <a:solidFill>
                <a:srgbClr val="413C3A"/>
              </a:solidFill>
            </a:endParaRPr>
          </a:p>
        </p:txBody>
      </p:sp>
      <p:sp>
        <p:nvSpPr>
          <p:cNvPr id="350" name="Google Shape;350;p46"/>
          <p:cNvSpPr txBox="1">
            <a:spLocks noGrp="1"/>
          </p:cNvSpPr>
          <p:nvPr>
            <p:ph type="title"/>
          </p:nvPr>
        </p:nvSpPr>
        <p:spPr>
          <a:xfrm>
            <a:off x="719385" y="192050"/>
            <a:ext cx="5262600" cy="5925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 Wavescape</a:t>
            </a:r>
            <a:endParaRPr/>
          </a:p>
        </p:txBody>
      </p:sp>
      <p:sp>
        <p:nvSpPr>
          <p:cNvPr id="351" name="Google Shape;351;p46"/>
          <p:cNvSpPr txBox="1">
            <a:spLocks noGrp="1"/>
          </p:cNvSpPr>
          <p:nvPr>
            <p:ph type="title"/>
          </p:nvPr>
        </p:nvSpPr>
        <p:spPr>
          <a:xfrm>
            <a:off x="5040250" y="195266"/>
            <a:ext cx="3667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III.	 Methodology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7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16</a:t>
            </a:fld>
            <a:endParaRPr/>
          </a:p>
        </p:txBody>
      </p:sp>
      <p:sp>
        <p:nvSpPr>
          <p:cNvPr id="358" name="Google Shape;358;p47"/>
          <p:cNvSpPr txBox="1"/>
          <p:nvPr/>
        </p:nvSpPr>
        <p:spPr>
          <a:xfrm>
            <a:off x="763840" y="2036056"/>
            <a:ext cx="72144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symmetric pitch-class materials are increasingly salient, whereas asymmetric diatonic scales are decreasingly salient.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59" name="Google Shape;359;p47"/>
          <p:cNvSpPr txBox="1"/>
          <p:nvPr/>
        </p:nvSpPr>
        <p:spPr>
          <a:xfrm>
            <a:off x="765540" y="2548379"/>
            <a:ext cx="80688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AutoNum type="arabicPeriod" startAt="2"/>
            </a:pPr>
            <a:r>
              <a:rPr lang="en-GB" sz="1800">
                <a:solidFill>
                  <a:srgbClr val="D9D9D9"/>
                </a:solidFill>
              </a:rPr>
              <a:t>the degree of fragmentation for individual pieces increases over Debussy’s life span, yet…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360" name="Google Shape;360;p47"/>
          <p:cNvSpPr txBox="1"/>
          <p:nvPr/>
        </p:nvSpPr>
        <p:spPr>
          <a:xfrm>
            <a:off x="766390" y="3462779"/>
            <a:ext cx="70206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AutoNum type="arabicPeriod" startAt="3"/>
            </a:pPr>
            <a:r>
              <a:rPr lang="en-GB" sz="1800">
                <a:solidFill>
                  <a:srgbClr val="D9D9D9"/>
                </a:solidFill>
              </a:rPr>
              <a:t>… the degree of coherence does not decrease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361" name="Google Shape;361;p47"/>
          <p:cNvSpPr txBox="1">
            <a:spLocks noGrp="1"/>
          </p:cNvSpPr>
          <p:nvPr>
            <p:ph type="body" idx="1"/>
          </p:nvPr>
        </p:nvSpPr>
        <p:spPr>
          <a:xfrm>
            <a:off x="741957" y="948607"/>
            <a:ext cx="7470900" cy="8496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Tracing Debussy’s departure from common practice tonality in terms of ambiguity and fragmentation</a:t>
            </a:r>
            <a:endParaRPr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</p:txBody>
      </p:sp>
      <p:sp>
        <p:nvSpPr>
          <p:cNvPr id="362" name="Google Shape;362;p47"/>
          <p:cNvSpPr txBox="1">
            <a:spLocks noGrp="1"/>
          </p:cNvSpPr>
          <p:nvPr>
            <p:ph type="title"/>
          </p:nvPr>
        </p:nvSpPr>
        <p:spPr>
          <a:xfrm>
            <a:off x="752475" y="192050"/>
            <a:ext cx="48513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Aims and hypotheses</a:t>
            </a:r>
            <a:endParaRPr/>
          </a:p>
        </p:txBody>
      </p:sp>
      <p:sp>
        <p:nvSpPr>
          <p:cNvPr id="363" name="Google Shape;363;p47"/>
          <p:cNvSpPr txBox="1">
            <a:spLocks noGrp="1"/>
          </p:cNvSpPr>
          <p:nvPr>
            <p:ph type="title"/>
          </p:nvPr>
        </p:nvSpPr>
        <p:spPr>
          <a:xfrm>
            <a:off x="5040250" y="195272"/>
            <a:ext cx="3667200" cy="4785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457200" lvl="0" indent="-342900" algn="r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>
            <a:spLocks noGrp="1"/>
          </p:cNvSpPr>
          <p:nvPr>
            <p:ph type="body" idx="1"/>
          </p:nvPr>
        </p:nvSpPr>
        <p:spPr>
          <a:xfrm>
            <a:off x="701600" y="1182700"/>
            <a:ext cx="4784700" cy="21561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The proportion of the summary wavescape’s nodes where the given DFT coefficient has the highest normalised magnitude (unit complement entropy weighting)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369" name="Google Shape;369;p48"/>
          <p:cNvSpPr txBox="1">
            <a:spLocks noGrp="1"/>
          </p:cNvSpPr>
          <p:nvPr>
            <p:ph type="title"/>
          </p:nvPr>
        </p:nvSpPr>
        <p:spPr>
          <a:xfrm>
            <a:off x="701600" y="188400"/>
            <a:ext cx="49167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Coefficients’ Prevalence</a:t>
            </a:r>
            <a:endParaRPr/>
          </a:p>
        </p:txBody>
      </p:sp>
      <p:sp>
        <p:nvSpPr>
          <p:cNvPr id="370" name="Google Shape;370;p48"/>
          <p:cNvSpPr txBox="1"/>
          <p:nvPr/>
        </p:nvSpPr>
        <p:spPr>
          <a:xfrm>
            <a:off x="828675" y="3433925"/>
            <a:ext cx="41355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δ is Kroenecker’s delta:  indicator function of the set of the indices attributed to coefficient k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371" name="Google Shape;371;p48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17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372" name="Google Shape;372;p48"/>
          <p:cNvGrpSpPr/>
          <p:nvPr/>
        </p:nvGrpSpPr>
        <p:grpSpPr>
          <a:xfrm>
            <a:off x="5178757" y="843859"/>
            <a:ext cx="3836193" cy="3490062"/>
            <a:chOff x="5609010" y="1116700"/>
            <a:chExt cx="3360365" cy="3148170"/>
          </a:xfrm>
        </p:grpSpPr>
        <p:sp>
          <p:nvSpPr>
            <p:cNvPr id="373" name="Google Shape;373;p48"/>
            <p:cNvSpPr txBox="1"/>
            <p:nvPr/>
          </p:nvSpPr>
          <p:spPr>
            <a:xfrm>
              <a:off x="6038343" y="3931570"/>
              <a:ext cx="2501700" cy="333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i="1">
                  <a:solidFill>
                    <a:schemeClr val="dk2"/>
                  </a:solidFill>
                </a:rPr>
                <a:t>Prevalence of 4th coefficient: 0.24</a:t>
              </a:r>
              <a:endParaRPr sz="1200" i="1">
                <a:solidFill>
                  <a:schemeClr val="dk2"/>
                </a:solidFill>
              </a:endParaRPr>
            </a:p>
          </p:txBody>
        </p:sp>
        <p:pic>
          <p:nvPicPr>
            <p:cNvPr id="374" name="Google Shape;374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609010" y="1116700"/>
              <a:ext cx="3360365" cy="29100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5" name="Google Shape;375;p48" descr="{&quot;aid&quot;:null,&quot;id&quot;:&quot;4&quot;,&quot;font&quot;:{&quot;size&quot;:12,&quot;family&quot;:&quot;Arial&quot;,&quot;color&quot;:&quot;#000000&quot;},&quot;type&quot;:&quot;$$&quot;,&quot;code&quot;:&quot;$$W\\left(k\\right)\\,=\\,\\frac{1}{N}\\sum_{o,l}^{}H_{o,l}\\,\\delta_{c_{o,l},k}$$&quot;,&quot;backgroundColorModified&quot;:null,&quot;backgroundColor&quot;:&quot;#FFFFFF&quot;,&quot;ts&quot;:1657224709689,&quot;cs&quot;:&quot;CfNQazztZg7sY/GwiYNoDQ==&quot;,&quot;size&quot;:{&quot;width&quot;:201.5,&quot;height&quot;:48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4400" y="2834750"/>
            <a:ext cx="2422156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48"/>
          <p:cNvSpPr txBox="1">
            <a:spLocks noGrp="1"/>
          </p:cNvSpPr>
          <p:nvPr>
            <p:ph type="title"/>
          </p:nvPr>
        </p:nvSpPr>
        <p:spPr>
          <a:xfrm>
            <a:off x="4635575" y="195275"/>
            <a:ext cx="40719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III.	 Methodology - Hypothesis 1</a:t>
            </a:r>
            <a:endParaRPr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9"/>
          <p:cNvSpPr txBox="1">
            <a:spLocks noGrp="1"/>
          </p:cNvSpPr>
          <p:nvPr>
            <p:ph type="body" idx="1"/>
          </p:nvPr>
        </p:nvSpPr>
        <p:spPr>
          <a:xfrm>
            <a:off x="741957" y="948607"/>
            <a:ext cx="7470900" cy="8496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Tracing Debussy’s departure from common practice tonality in terms of ambiguity and fragmentation</a:t>
            </a:r>
            <a:endParaRPr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</p:txBody>
      </p:sp>
      <p:sp>
        <p:nvSpPr>
          <p:cNvPr id="383" name="Google Shape;383;p49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/>
          </a:p>
        </p:txBody>
      </p:sp>
      <p:sp>
        <p:nvSpPr>
          <p:cNvPr id="384" name="Google Shape;384;p49"/>
          <p:cNvSpPr txBox="1">
            <a:spLocks noGrp="1"/>
          </p:cNvSpPr>
          <p:nvPr>
            <p:ph type="title"/>
          </p:nvPr>
        </p:nvSpPr>
        <p:spPr>
          <a:xfrm>
            <a:off x="752475" y="192050"/>
            <a:ext cx="48513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Aims and hypotheses</a:t>
            </a:r>
            <a:endParaRPr/>
          </a:p>
        </p:txBody>
      </p:sp>
      <p:sp>
        <p:nvSpPr>
          <p:cNvPr id="385" name="Google Shape;385;p49"/>
          <p:cNvSpPr txBox="1"/>
          <p:nvPr/>
        </p:nvSpPr>
        <p:spPr>
          <a:xfrm>
            <a:off x="775995" y="1984642"/>
            <a:ext cx="72144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symmetric pitch-class materials are increasingly salient, whereas asymmetric diatonic</a:t>
            </a:r>
            <a:r>
              <a:rPr lang="en-GB" sz="1800">
                <a:solidFill>
                  <a:schemeClr val="dk1"/>
                </a:solidFill>
              </a:rPr>
              <a:t> </a:t>
            </a:r>
            <a:r>
              <a:rPr lang="en-GB" sz="1800">
                <a:solidFill>
                  <a:schemeClr val="lt2"/>
                </a:solidFill>
              </a:rPr>
              <a:t>scales are decreasingly salient.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386" name="Google Shape;386;p49"/>
          <p:cNvSpPr txBox="1"/>
          <p:nvPr/>
        </p:nvSpPr>
        <p:spPr>
          <a:xfrm>
            <a:off x="777695" y="2573166"/>
            <a:ext cx="80688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 startAt="2"/>
            </a:pPr>
            <a:r>
              <a:rPr lang="en-GB" sz="1800">
                <a:solidFill>
                  <a:schemeClr val="dk2"/>
                </a:solidFill>
              </a:rPr>
              <a:t>the degree of fragmentation for individual pieces increases over Debussy’s life span, yet…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387" name="Google Shape;387;p49"/>
          <p:cNvSpPr txBox="1"/>
          <p:nvPr/>
        </p:nvSpPr>
        <p:spPr>
          <a:xfrm>
            <a:off x="778545" y="3498084"/>
            <a:ext cx="70206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 startAt="3"/>
            </a:pPr>
            <a:r>
              <a:rPr lang="en-GB" sz="1800">
                <a:solidFill>
                  <a:schemeClr val="lt2"/>
                </a:solidFill>
              </a:rPr>
              <a:t>… the degree of coherence does not decrease.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title"/>
          </p:nvPr>
        </p:nvSpPr>
        <p:spPr>
          <a:xfrm>
            <a:off x="5040250" y="195272"/>
            <a:ext cx="3667200" cy="4785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457200" lvl="0" indent="-342900" algn="r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0"/>
          <p:cNvSpPr txBox="1">
            <a:spLocks noGrp="1"/>
          </p:cNvSpPr>
          <p:nvPr>
            <p:ph type="body" idx="1"/>
          </p:nvPr>
        </p:nvSpPr>
        <p:spPr>
          <a:xfrm>
            <a:off x="741900" y="878475"/>
            <a:ext cx="4071900" cy="14631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Quantifies the degree to which several different pitch-structures govern a piece at different timescales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400"/>
              <a:t>2-step computation:</a:t>
            </a:r>
            <a:endParaRPr sz="14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394" name="Google Shape;394;p50"/>
          <p:cNvSpPr txBox="1">
            <a:spLocks noGrp="1"/>
          </p:cNvSpPr>
          <p:nvPr>
            <p:ph type="title"/>
          </p:nvPr>
        </p:nvSpPr>
        <p:spPr>
          <a:xfrm>
            <a:off x="709382" y="195277"/>
            <a:ext cx="3667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Fragmentation</a:t>
            </a:r>
            <a:endParaRPr/>
          </a:p>
        </p:txBody>
      </p:sp>
      <p:sp>
        <p:nvSpPr>
          <p:cNvPr id="395" name="Google Shape;395;p50"/>
          <p:cNvSpPr txBox="1"/>
          <p:nvPr/>
        </p:nvSpPr>
        <p:spPr>
          <a:xfrm>
            <a:off x="1099400" y="4377325"/>
            <a:ext cx="4071900" cy="3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μ:P(X) →[0,1] is a probability measure s.t. μ(Y)=|Y|/|X|</a:t>
            </a:r>
            <a:endParaRPr sz="1200"/>
          </a:p>
        </p:txBody>
      </p:sp>
      <p:sp>
        <p:nvSpPr>
          <p:cNvPr id="396" name="Google Shape;396;p50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19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397" name="Google Shape;397;p50"/>
          <p:cNvGrpSpPr/>
          <p:nvPr/>
        </p:nvGrpSpPr>
        <p:grpSpPr>
          <a:xfrm>
            <a:off x="5171253" y="895968"/>
            <a:ext cx="3727740" cy="3537860"/>
            <a:chOff x="5081993" y="601358"/>
            <a:chExt cx="3817450" cy="3623000"/>
          </a:xfrm>
        </p:grpSpPr>
        <p:sp>
          <p:nvSpPr>
            <p:cNvPr id="398" name="Google Shape;398;p50"/>
            <p:cNvSpPr txBox="1"/>
            <p:nvPr/>
          </p:nvSpPr>
          <p:spPr>
            <a:xfrm>
              <a:off x="5490718" y="3846058"/>
              <a:ext cx="3000000" cy="37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i="1">
                  <a:solidFill>
                    <a:schemeClr val="dk2"/>
                  </a:solidFill>
                </a:rPr>
                <a:t>Fragmentation: 0.12</a:t>
              </a:r>
              <a:endParaRPr i="1">
                <a:solidFill>
                  <a:schemeClr val="dk2"/>
                </a:solidFill>
              </a:endParaRPr>
            </a:p>
          </p:txBody>
        </p:sp>
        <p:pic>
          <p:nvPicPr>
            <p:cNvPr id="399" name="Google Shape;399;p50"/>
            <p:cNvPicPr preferRelativeResize="0"/>
            <p:nvPr/>
          </p:nvPicPr>
          <p:blipFill rotWithShape="1">
            <a:blip r:embed="rId3">
              <a:alphaModFix/>
            </a:blip>
            <a:srcRect b="13292"/>
            <a:stretch/>
          </p:blipFill>
          <p:spPr>
            <a:xfrm>
              <a:off x="5081993" y="601358"/>
              <a:ext cx="3817450" cy="33099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0" name="Google Shape;400;p50" descr="{&quot;code&quot;:&quot;$$H\\left(A\\right)\\,=\\,-\\,\\sum_{A_{n\\,\\in}A}^{}\\frac{\\mu\\left(A_{n}\\right)\\,\\log_{}\\mu\\left(A_{n}\\right)}{\\log_{}\\left|X\\right|}$$&quot;,&quot;backgroundColorModified&quot;:null,&quot;backgroundColor&quot;:&quot;#FFFFFF&quot;,&quot;font&quot;:{&quot;family&quot;:&quot;Arial&quot;,&quot;color&quot;:&quot;#000000&quot;,&quot;size&quot;:12},&quot;type&quot;:&quot;$$&quot;,&quot;id&quot;:&quot;5&quot;,&quot;aid&quot;:null,&quot;ts&quot;:1657264654566,&quot;cs&quot;:&quot;03fKKKDvP+tiAxcK1ECSZQ==&quot;,&quot;size&quot;:{&quot;width&quot;:282.25,&quot;height&quot;:5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5596" y="3800677"/>
            <a:ext cx="2688431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50"/>
          <p:cNvSpPr txBox="1">
            <a:spLocks noGrp="1"/>
          </p:cNvSpPr>
          <p:nvPr>
            <p:ph type="title"/>
          </p:nvPr>
        </p:nvSpPr>
        <p:spPr>
          <a:xfrm>
            <a:off x="4635575" y="195275"/>
            <a:ext cx="40719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III.	 Methodology - Hypothesis 2</a:t>
            </a:r>
            <a:endParaRPr sz="1800"/>
          </a:p>
        </p:txBody>
      </p:sp>
      <p:sp>
        <p:nvSpPr>
          <p:cNvPr id="402" name="Google Shape;402;p50"/>
          <p:cNvSpPr txBox="1"/>
          <p:nvPr/>
        </p:nvSpPr>
        <p:spPr>
          <a:xfrm>
            <a:off x="648879" y="2343525"/>
            <a:ext cx="3000000" cy="15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en-GB">
                <a:solidFill>
                  <a:schemeClr val="dk1"/>
                </a:solidFill>
              </a:rPr>
              <a:t>Partition → connected components of the graph of nodes with identical labels (on the right)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</a:pPr>
            <a:r>
              <a:rPr lang="en-GB">
                <a:solidFill>
                  <a:schemeClr val="dk1"/>
                </a:solidFill>
              </a:rPr>
              <a:t>Fragmentation → entropy of the summary wavescape’s partition: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Google Shape;185;p33"/>
          <p:cNvPicPr preferRelativeResize="0"/>
          <p:nvPr/>
        </p:nvPicPr>
        <p:blipFill rotWithShape="1">
          <a:blip r:embed="rId3">
            <a:alphaModFix/>
          </a:blip>
          <a:srcRect l="12993" r="15812"/>
          <a:stretch/>
        </p:blipFill>
        <p:spPr>
          <a:xfrm>
            <a:off x="1210050" y="0"/>
            <a:ext cx="79339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4780853" y="3588247"/>
            <a:ext cx="1828800" cy="15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ctrTitle"/>
          </p:nvPr>
        </p:nvSpPr>
        <p:spPr>
          <a:xfrm>
            <a:off x="6609650" y="3588250"/>
            <a:ext cx="2534400" cy="1011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"/>
              <a:buNone/>
            </a:pPr>
            <a:r>
              <a:rPr lang="en-GB" sz="1700"/>
              <a:t>Small</a:t>
            </a:r>
            <a:endParaRPr sz="170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"/>
              <a:buNone/>
            </a:pPr>
            <a:r>
              <a:rPr lang="en-GB" sz="2800"/>
              <a:t>Large</a:t>
            </a:r>
            <a:endParaRPr sz="2800" i="1"/>
          </a:p>
        </p:txBody>
      </p:sp>
      <p:sp>
        <p:nvSpPr>
          <p:cNvPr id="188" name="Google Shape;188;p33"/>
          <p:cNvSpPr txBox="1">
            <a:spLocks noGrp="1"/>
          </p:cNvSpPr>
          <p:nvPr>
            <p:ph type="body" idx="3"/>
          </p:nvPr>
        </p:nvSpPr>
        <p:spPr>
          <a:xfrm>
            <a:off x="6609650" y="4600150"/>
            <a:ext cx="2534400" cy="616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0000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" b="1"/>
              <a:t>IMA Maths in Music Conference,</a:t>
            </a:r>
            <a:endParaRPr sz="9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900" b="1"/>
              <a:t>July 13-15th 2022</a:t>
            </a:r>
            <a:endParaRPr sz="900" b="1"/>
          </a:p>
        </p:txBody>
      </p:sp>
      <p:sp>
        <p:nvSpPr>
          <p:cNvPr id="189" name="Google Shape;189;p33"/>
          <p:cNvSpPr txBox="1"/>
          <p:nvPr/>
        </p:nvSpPr>
        <p:spPr>
          <a:xfrm>
            <a:off x="1210050" y="0"/>
            <a:ext cx="5399700" cy="3588300"/>
          </a:xfrm>
          <a:prstGeom prst="rect">
            <a:avLst/>
          </a:prstGeom>
          <a:solidFill>
            <a:srgbClr val="FFFFFF">
              <a:alpha val="7318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Outline</a:t>
            </a:r>
            <a:endParaRPr sz="32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13716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endParaRPr sz="32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44999" lvl="0" indent="-331469" algn="l" rtl="0">
              <a:lnSpc>
                <a:spcPct val="15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Libre Franklin"/>
              <a:buAutoNum type="romanUcPeriod"/>
            </a:pPr>
            <a:r>
              <a:rPr lang="en-GB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Introduction</a:t>
            </a:r>
            <a:endParaRPr sz="18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44999" marR="0" lvl="0" indent="-3314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Libre Franklin"/>
              <a:buAutoNum type="romanUcPeriod"/>
            </a:pPr>
            <a:r>
              <a:rPr lang="en-GB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Corpus</a:t>
            </a:r>
            <a:endParaRPr sz="18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44999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ibre Franklin"/>
              <a:buAutoNum type="romanUcPeriod"/>
            </a:pPr>
            <a:r>
              <a:rPr lang="en-GB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Methodology</a:t>
            </a:r>
            <a:endParaRPr sz="18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44999" lvl="0" indent="-331469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Libre Franklin"/>
              <a:buAutoNum type="romanUcPeriod"/>
            </a:pPr>
            <a:r>
              <a:rPr lang="en-GB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Results</a:t>
            </a:r>
            <a:endParaRPr sz="18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944999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ibre Franklin"/>
              <a:buAutoNum type="romanUcPeriod"/>
            </a:pPr>
            <a:r>
              <a:rPr lang="en-GB" sz="1800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Conclusions</a:t>
            </a:r>
            <a:endParaRPr sz="1800"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1"/>
          </p:nvPr>
        </p:nvSpPr>
        <p:spPr>
          <a:xfrm>
            <a:off x="4780853" y="3588247"/>
            <a:ext cx="1828800" cy="156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0000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endParaRPr sz="1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1400" b="1"/>
              <a:t>Ludovica</a:t>
            </a:r>
            <a:endParaRPr sz="1400" b="1"/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rPr lang="en-GB" sz="1400" b="1"/>
              <a:t>Schaerf</a:t>
            </a:r>
            <a:endParaRPr sz="1400" b="1"/>
          </a:p>
        </p:txBody>
      </p:sp>
      <p:grpSp>
        <p:nvGrpSpPr>
          <p:cNvPr id="191" name="Google Shape;191;p33"/>
          <p:cNvGrpSpPr/>
          <p:nvPr/>
        </p:nvGrpSpPr>
        <p:grpSpPr>
          <a:xfrm>
            <a:off x="5101850" y="4689775"/>
            <a:ext cx="1431600" cy="495600"/>
            <a:chOff x="5178050" y="4537375"/>
            <a:chExt cx="1431600" cy="495600"/>
          </a:xfrm>
        </p:grpSpPr>
        <p:pic>
          <p:nvPicPr>
            <p:cNvPr id="192" name="Google Shape;192;p3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78050" y="4636150"/>
              <a:ext cx="166925" cy="16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33"/>
            <p:cNvSpPr txBox="1"/>
            <p:nvPr/>
          </p:nvSpPr>
          <p:spPr>
            <a:xfrm>
              <a:off x="5258750" y="4537375"/>
              <a:ext cx="1350900" cy="49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200" b="1">
                  <a:solidFill>
                    <a:srgbClr val="FFFFFF"/>
                  </a:solidFill>
                </a:rPr>
                <a:t>ludovicaschaerf</a:t>
              </a:r>
              <a:endParaRPr sz="1200" b="1">
                <a:solidFill>
                  <a:srgbClr val="FFFFFF"/>
                </a:solidFill>
              </a:endParaRPr>
            </a:p>
          </p:txBody>
        </p:sp>
      </p:grpSp>
      <p:sp>
        <p:nvSpPr>
          <p:cNvPr id="194" name="Google Shape;194;p33"/>
          <p:cNvSpPr txBox="1">
            <a:spLocks noGrp="1"/>
          </p:cNvSpPr>
          <p:nvPr>
            <p:ph type="ctrTitle"/>
          </p:nvPr>
        </p:nvSpPr>
        <p:spPr>
          <a:xfrm>
            <a:off x="6609650" y="2240225"/>
            <a:ext cx="2534400" cy="2359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216000" tIns="0" rIns="72000" bIns="46800" anchor="ctr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Libre Franklin"/>
              <a:buNone/>
            </a:pPr>
            <a:r>
              <a:rPr lang="en-GB" sz="1700"/>
              <a:t>Discrete Fourier Transform unveils decreasing diatonicity and increasing fragmentation in Debussy’s piano music: a diachronic co</a:t>
            </a:r>
            <a:endParaRPr sz="2800" i="1"/>
          </a:p>
        </p:txBody>
      </p:sp>
      <p:sp>
        <p:nvSpPr>
          <p:cNvPr id="195" name="Google Shape;195;p33"/>
          <p:cNvSpPr txBox="1"/>
          <p:nvPr/>
        </p:nvSpPr>
        <p:spPr>
          <a:xfrm>
            <a:off x="6996125" y="3993000"/>
            <a:ext cx="1761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rpus study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1"/>
          <p:cNvSpPr txBox="1">
            <a:spLocks noGrp="1"/>
          </p:cNvSpPr>
          <p:nvPr>
            <p:ph type="body" idx="1"/>
          </p:nvPr>
        </p:nvSpPr>
        <p:spPr>
          <a:xfrm>
            <a:off x="741957" y="948607"/>
            <a:ext cx="7470900" cy="8496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Tracing Debussy’s departure from common practice tonality in terms of ambiguity and fragmentation</a:t>
            </a:r>
            <a:endParaRPr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</p:txBody>
      </p:sp>
      <p:sp>
        <p:nvSpPr>
          <p:cNvPr id="409" name="Google Shape;409;p51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20</a:t>
            </a:fld>
            <a:endParaRPr/>
          </a:p>
        </p:txBody>
      </p:sp>
      <p:sp>
        <p:nvSpPr>
          <p:cNvPr id="410" name="Google Shape;410;p51"/>
          <p:cNvSpPr txBox="1">
            <a:spLocks noGrp="1"/>
          </p:cNvSpPr>
          <p:nvPr>
            <p:ph type="title"/>
          </p:nvPr>
        </p:nvSpPr>
        <p:spPr>
          <a:xfrm>
            <a:off x="752475" y="192050"/>
            <a:ext cx="48513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Aims and hypotheses</a:t>
            </a:r>
            <a:endParaRPr/>
          </a:p>
        </p:txBody>
      </p:sp>
      <p:sp>
        <p:nvSpPr>
          <p:cNvPr id="411" name="Google Shape;411;p51"/>
          <p:cNvSpPr txBox="1"/>
          <p:nvPr/>
        </p:nvSpPr>
        <p:spPr>
          <a:xfrm>
            <a:off x="775995" y="1984642"/>
            <a:ext cx="72144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</a:pPr>
            <a:r>
              <a:rPr lang="en-GB" sz="1800">
                <a:solidFill>
                  <a:schemeClr val="lt2"/>
                </a:solidFill>
              </a:rPr>
              <a:t>symmetric pitch-class materials are increasingly salient, whereas asymmetric diatonic</a:t>
            </a:r>
            <a:r>
              <a:rPr lang="en-GB" sz="1800">
                <a:solidFill>
                  <a:schemeClr val="dk1"/>
                </a:solidFill>
              </a:rPr>
              <a:t> </a:t>
            </a:r>
            <a:r>
              <a:rPr lang="en-GB" sz="1800">
                <a:solidFill>
                  <a:schemeClr val="lt2"/>
                </a:solidFill>
              </a:rPr>
              <a:t>scales are decreasingly salient.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412" name="Google Shape;412;p51"/>
          <p:cNvSpPr txBox="1"/>
          <p:nvPr/>
        </p:nvSpPr>
        <p:spPr>
          <a:xfrm>
            <a:off x="777695" y="2573166"/>
            <a:ext cx="80688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 startAt="2"/>
            </a:pPr>
            <a:r>
              <a:rPr lang="en-GB" sz="1800">
                <a:solidFill>
                  <a:schemeClr val="lt2"/>
                </a:solidFill>
              </a:rPr>
              <a:t>the degree of fragmentation for individual pieces increases over Debussy’s life span, yet…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413" name="Google Shape;413;p51"/>
          <p:cNvSpPr txBox="1"/>
          <p:nvPr/>
        </p:nvSpPr>
        <p:spPr>
          <a:xfrm>
            <a:off x="778545" y="3498084"/>
            <a:ext cx="70206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 startAt="3"/>
            </a:pPr>
            <a:r>
              <a:rPr lang="en-GB" sz="1800">
                <a:solidFill>
                  <a:schemeClr val="dk2"/>
                </a:solidFill>
              </a:rPr>
              <a:t>… the degree of coherence does not decrease.</a:t>
            </a:r>
            <a:r>
              <a:rPr lang="en-GB" sz="1800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414" name="Google Shape;414;p51"/>
          <p:cNvSpPr txBox="1">
            <a:spLocks noGrp="1"/>
          </p:cNvSpPr>
          <p:nvPr>
            <p:ph type="title"/>
          </p:nvPr>
        </p:nvSpPr>
        <p:spPr>
          <a:xfrm>
            <a:off x="5040250" y="195272"/>
            <a:ext cx="3667200" cy="4785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457200" lvl="0" indent="-342900" algn="r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>
            <a:spLocks noGrp="1"/>
          </p:cNvSpPr>
          <p:nvPr>
            <p:ph type="body" idx="1"/>
          </p:nvPr>
        </p:nvSpPr>
        <p:spPr>
          <a:xfrm>
            <a:off x="705925" y="904875"/>
            <a:ext cx="4205400" cy="41007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Exceeded expectation of DFT components to decrease in magnitude from bottom to top of the hierarchy.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We compute the mean maximum magnitudes at each hierarchical height.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The coherence is the slope of the linear regression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2"/>
          <p:cNvSpPr txBox="1">
            <a:spLocks noGrp="1"/>
          </p:cNvSpPr>
          <p:nvPr>
            <p:ph type="title"/>
          </p:nvPr>
        </p:nvSpPr>
        <p:spPr>
          <a:xfrm>
            <a:off x="722525" y="165274"/>
            <a:ext cx="3667200" cy="5721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Coherence</a:t>
            </a:r>
            <a:endParaRPr/>
          </a:p>
        </p:txBody>
      </p:sp>
      <p:pic>
        <p:nvPicPr>
          <p:cNvPr id="421" name="Google Shape;42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748" y="1238072"/>
            <a:ext cx="3936275" cy="2624183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52"/>
          <p:cNvSpPr txBox="1"/>
          <p:nvPr/>
        </p:nvSpPr>
        <p:spPr>
          <a:xfrm>
            <a:off x="5240885" y="376772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2"/>
                </a:solidFill>
              </a:rPr>
              <a:t>Coherence C = -0.003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23" name="Google Shape;423;p52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21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24" name="Google Shape;424;p52" descr="{&quot;type&quot;:&quot;$$&quot;,&quot;backgroundColor&quot;:&quot;#FFFFFF&quot;,&quot;backgroundColorModified&quot;:false,&quot;id&quot;:&quot;6&quot;,&quot;code&quot;:&quot;$$V_{l}\\,=\\,C\\cdot l\\,+\\,c$$&quot;,&quot;aid&quot;:null,&quot;font&quot;:{&quot;color&quot;:&quot;#000000&quot;,&quot;family&quot;:&quot;Arial&quot;,&quot;size&quot;:12},&quot;ts&quot;:1657267010215,&quot;cs&quot;:&quot;4HBhh482CEr7ALDXTlPGkw==&quot;,&quot;size&quot;:{&quot;width&quot;:116.83333333333333,&quot;height&quot;:16.333333333333332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0080" y="4359940"/>
            <a:ext cx="1548933" cy="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2" descr="{&quot;id&quot;:&quot;7&quot;,&quot;backgroundColorModified&quot;:null,&quot;code&quot;:&quot;$$V_{l\\,}=\\,\\frac{\\sum_{o}^{}M_{o,l}}{n\\,-\\,l}$$&quot;,&quot;type&quot;:&quot;$$&quot;,&quot;font&quot;:{&quot;family&quot;:&quot;Arial&quot;,&quot;size&quot;:12,&quot;color&quot;:&quot;#000000&quot;},&quot;backgroundColor&quot;:&quot;#FFFFFF&quot;,&quot;aid&quot;:null,&quot;ts&quot;:1657264839576,&quot;cs&quot;:&quot;1euxavV5b2wLz9pVRkf1pQ==&quot;,&quot;size&quot;:{&quot;width&quot;:115.83333333333333,&quot;height&quot;:41.333333333333336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275" y="3202435"/>
            <a:ext cx="1603325" cy="5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>
            <a:spLocks noGrp="1"/>
          </p:cNvSpPr>
          <p:nvPr>
            <p:ph type="title"/>
          </p:nvPr>
        </p:nvSpPr>
        <p:spPr>
          <a:xfrm>
            <a:off x="4635575" y="195275"/>
            <a:ext cx="40719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III.	 Methodology - Hypothesis 3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3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9000" cy="21564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Bayesian mixed-effects models detects the decrease of diatonicity, increase of octatonicity, more fragmentation and non-decreasing coherence</a:t>
            </a:r>
            <a:endParaRPr/>
          </a:p>
        </p:txBody>
      </p:sp>
      <p:sp>
        <p:nvSpPr>
          <p:cNvPr id="432" name="Google Shape;432;p53"/>
          <p:cNvSpPr txBox="1">
            <a:spLocks noGrp="1"/>
          </p:cNvSpPr>
          <p:nvPr>
            <p:ph type="title"/>
          </p:nvPr>
        </p:nvSpPr>
        <p:spPr>
          <a:xfrm>
            <a:off x="4572000" y="1405775"/>
            <a:ext cx="4059000" cy="1394700"/>
          </a:xfrm>
          <a:prstGeom prst="rect">
            <a:avLst/>
          </a:prstGeom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IV.  Results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2418" y="1930450"/>
            <a:ext cx="2876268" cy="28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314" y="1985011"/>
            <a:ext cx="2031247" cy="2843715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54"/>
          <p:cNvSpPr txBox="1">
            <a:spLocks noGrp="1"/>
          </p:cNvSpPr>
          <p:nvPr>
            <p:ph type="title" idx="4294967295"/>
          </p:nvPr>
        </p:nvSpPr>
        <p:spPr>
          <a:xfrm>
            <a:off x="5045800" y="195269"/>
            <a:ext cx="3667200" cy="3750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IV.	 Results - Hypothesis 1</a:t>
            </a:r>
            <a:endParaRPr sz="1800"/>
          </a:p>
        </p:txBody>
      </p:sp>
      <p:sp>
        <p:nvSpPr>
          <p:cNvPr id="440" name="Google Shape;440;p54"/>
          <p:cNvSpPr txBox="1"/>
          <p:nvPr/>
        </p:nvSpPr>
        <p:spPr>
          <a:xfrm>
            <a:off x="807477" y="627925"/>
            <a:ext cx="7761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Significant </a:t>
            </a:r>
            <a:r>
              <a:rPr lang="en-GB" sz="1800" b="1">
                <a:solidFill>
                  <a:schemeClr val="dk2"/>
                </a:solidFill>
              </a:rPr>
              <a:t>decrease</a:t>
            </a:r>
            <a:r>
              <a:rPr lang="en-GB" sz="1800">
                <a:solidFill>
                  <a:schemeClr val="dk2"/>
                </a:solidFill>
              </a:rPr>
              <a:t> of the 5th component (“diatonicity”)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and </a:t>
            </a:r>
            <a:r>
              <a:rPr lang="en-GB" sz="1800" b="1">
                <a:solidFill>
                  <a:schemeClr val="dk2"/>
                </a:solidFill>
              </a:rPr>
              <a:t>increase</a:t>
            </a:r>
            <a:r>
              <a:rPr lang="en-GB" sz="1800">
                <a:solidFill>
                  <a:schemeClr val="dk2"/>
                </a:solidFill>
              </a:rPr>
              <a:t> of the 4th component (“octatonicity”)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41" name="Google Shape;441;p54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23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42" name="Google Shape;442;p54" descr="{&quot;code&quot;:&quot;$$W\\left(k\\right)\\sim Year\\times k\\times Length\\,+\\,\\left(1+Length\\text{|}Piece\\right)$$&quot;,&quot;font&quot;:{&quot;color&quot;:&quot;#000000&quot;,&quot;family&quot;:&quot;Arial&quot;,&quot;size&quot;:13},&quot;aid&quot;:null,&quot;type&quot;:&quot;$$&quot;,&quot;backgroundColor&quot;:&quot;#FFFFFF&quot;,&quot;id&quot;:&quot;1&quot;,&quot;backgroundColorModified&quot;:null,&quot;ts&quot;:1657292552616,&quot;cs&quot;:&quot;S4FMKGHnlSJGxFJl+3D3Mg==&quot;,&quot;size&quot;:{&quot;width&quot;:451.2323498687665,&quot;height&quot;:20.92782677165352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23006" y="1538357"/>
            <a:ext cx="4297988" cy="199338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54"/>
          <p:cNvSpPr/>
          <p:nvPr/>
        </p:nvSpPr>
        <p:spPr>
          <a:xfrm>
            <a:off x="2324100" y="2475300"/>
            <a:ext cx="512700" cy="546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4"/>
          <p:cNvSpPr/>
          <p:nvPr/>
        </p:nvSpPr>
        <p:spPr>
          <a:xfrm>
            <a:off x="3086100" y="2856300"/>
            <a:ext cx="512700" cy="546600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5"/>
          <p:cNvSpPr txBox="1"/>
          <p:nvPr/>
        </p:nvSpPr>
        <p:spPr>
          <a:xfrm>
            <a:off x="799500" y="668604"/>
            <a:ext cx="663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Significant </a:t>
            </a:r>
            <a:r>
              <a:rPr lang="en-GB" sz="1800" b="1">
                <a:solidFill>
                  <a:schemeClr val="dk2"/>
                </a:solidFill>
              </a:rPr>
              <a:t>increase</a:t>
            </a:r>
            <a:r>
              <a:rPr lang="en-GB" sz="1800">
                <a:solidFill>
                  <a:schemeClr val="dk2"/>
                </a:solidFill>
              </a:rPr>
              <a:t> in fragmentation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0" name="Google Shape;450;p55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24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51" name="Google Shape;45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612" y="1609325"/>
            <a:ext cx="6190776" cy="309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55" descr="{&quot;code&quot;:&quot;$$H\\sim Year\\times Length\\,$$&quot;,&quot;id&quot;:&quot;1&quot;,&quot;aid&quot;:null,&quot;backgroundColorModified&quot;:false,&quot;backgroundColor&quot;:&quot;#FFFFFF&quot;,&quot;type&quot;:&quot;$$&quot;,&quot;font&quot;:{&quot;size&quot;:18,&quot;color&quot;:&quot;#000000&quot;,&quot;family&quot;:&quot;Arial&quot;},&quot;ts&quot;:1657116715066,&quot;cs&quot;:&quot;DGNlC+GGh0bgZbJA7oQpTQ==&quot;,&quot;size&quot;:{&quot;width&quot;:246.79999999999995,&quot;height&quot;:25.39999999999999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7650" y="1375200"/>
            <a:ext cx="2274950" cy="234125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55"/>
          <p:cNvSpPr txBox="1">
            <a:spLocks noGrp="1"/>
          </p:cNvSpPr>
          <p:nvPr>
            <p:ph type="title" idx="4294967295"/>
          </p:nvPr>
        </p:nvSpPr>
        <p:spPr>
          <a:xfrm>
            <a:off x="5045800" y="195269"/>
            <a:ext cx="3667200" cy="3750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IV.	 Results - Hypothesis 2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6"/>
          <p:cNvSpPr txBox="1"/>
          <p:nvPr/>
        </p:nvSpPr>
        <p:spPr>
          <a:xfrm>
            <a:off x="788900" y="1399275"/>
            <a:ext cx="2922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No variation in coherence for pieces of average length.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2"/>
                </a:solidFill>
              </a:rPr>
              <a:t>Significant interaction of year and length: longer pieces increase in coherence over the years more than short pieces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459" name="Google Shape;459;p56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25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460" name="Google Shape;46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4000" y="1136625"/>
            <a:ext cx="4990076" cy="311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56" descr="{&quot;id&quot;:&quot;1&quot;,&quot;backgroundColor&quot;:&quot;#FFFFFF&quot;,&quot;type&quot;:&quot;$$&quot;,&quot;aid&quot;:null,&quot;backgroundColorModified&quot;:false,&quot;font&quot;:{&quot;family&quot;:&quot;Arial&quot;,&quot;size&quot;:18,&quot;color&quot;:&quot;#000000&quot;},&quot;code&quot;:&quot;$$C\\sim Year\\times Length\\,$$&quot;,&quot;ts&quot;:1657116658510,&quot;cs&quot;:&quot;Ulj1YK/aIbPHUrw9jb4hYg==&quot;,&quot;size&quot;:{&quot;width&quot;:242.60000000000002,&quot;height&quot;:25.80000000000000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4875" y="967325"/>
            <a:ext cx="2181226" cy="2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56"/>
          <p:cNvSpPr txBox="1">
            <a:spLocks noGrp="1"/>
          </p:cNvSpPr>
          <p:nvPr>
            <p:ph type="title" idx="4294967295"/>
          </p:nvPr>
        </p:nvSpPr>
        <p:spPr>
          <a:xfrm>
            <a:off x="5045800" y="195269"/>
            <a:ext cx="3667200" cy="3750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IV.	 Results - Hypothesis 3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7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9000" cy="21564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Only symmetric structure significantly increasing is the 4th?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Can this highlight some limits of Wavescapes?</a:t>
            </a:r>
            <a:endParaRPr/>
          </a:p>
        </p:txBody>
      </p:sp>
      <p:sp>
        <p:nvSpPr>
          <p:cNvPr id="468" name="Google Shape;468;p57"/>
          <p:cNvSpPr txBox="1">
            <a:spLocks noGrp="1"/>
          </p:cNvSpPr>
          <p:nvPr>
            <p:ph type="title"/>
          </p:nvPr>
        </p:nvSpPr>
        <p:spPr>
          <a:xfrm>
            <a:off x="4572000" y="1224470"/>
            <a:ext cx="4059000" cy="1794000"/>
          </a:xfrm>
          <a:prstGeom prst="rect">
            <a:avLst/>
          </a:prstGeom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V.  Conclusions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8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27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4" name="Google Shape;474;p58"/>
          <p:cNvSpPr txBox="1">
            <a:spLocks noGrp="1"/>
          </p:cNvSpPr>
          <p:nvPr>
            <p:ph type="body" idx="4294967295"/>
          </p:nvPr>
        </p:nvSpPr>
        <p:spPr>
          <a:xfrm>
            <a:off x="565675" y="777876"/>
            <a:ext cx="7769400" cy="23385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There is a diachronic evolution in Debussy’s style:</a:t>
            </a:r>
            <a:endParaRPr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Diminishing diatonicity</a:t>
            </a:r>
            <a:endParaRPr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In</a:t>
            </a:r>
            <a:r>
              <a:rPr lang="en-GB" sz="1600"/>
              <a:t>creasing fragmentation</a:t>
            </a:r>
            <a:endParaRPr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 sz="1600"/>
              <a:t>Constant “coherence”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31470" algn="l" rtl="0">
              <a:spcBef>
                <a:spcPts val="100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Why is only the 4th coefficient increasing significantly? (cf. Yust 2019)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31470" algn="l" rtl="0">
              <a:spcBef>
                <a:spcPts val="100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Limitations of our approach</a:t>
            </a:r>
            <a:endParaRPr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Opposite transpositions cancel out the magnitudes</a:t>
            </a:r>
            <a:endParaRPr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Do not separate polyphony</a:t>
            </a:r>
            <a:br>
              <a:rPr lang="en-GB"/>
            </a:b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/>
              <a:t>  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58"/>
          <p:cNvSpPr txBox="1">
            <a:spLocks noGrp="1"/>
          </p:cNvSpPr>
          <p:nvPr>
            <p:ph type="title" idx="4294967295"/>
          </p:nvPr>
        </p:nvSpPr>
        <p:spPr>
          <a:xfrm>
            <a:off x="5045800" y="195269"/>
            <a:ext cx="3667200" cy="3750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V.  Conclusions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9"/>
          <p:cNvSpPr>
            <a:spLocks noGrp="1"/>
          </p:cNvSpPr>
          <p:nvPr>
            <p:ph type="pic" idx="2"/>
          </p:nvPr>
        </p:nvSpPr>
        <p:spPr>
          <a:xfrm>
            <a:off x="743698" y="819500"/>
            <a:ext cx="7726500" cy="37905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My co-authors: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▪"/>
            </a:pPr>
            <a:r>
              <a:rPr lang="en-GB" sz="1600"/>
              <a:t>Conservatory G. Verdi, Turin</a:t>
            </a:r>
            <a:endParaRPr sz="1600"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Sabrina Laneve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▪"/>
            </a:pPr>
            <a:r>
              <a:rPr lang="en-GB" sz="1600"/>
              <a:t>Digital and Cognitive Musicology Lab, École Polytechnique Fédérale de Lausanne:</a:t>
            </a:r>
            <a:endParaRPr sz="1600"/>
          </a:p>
          <a:p>
            <a:pPr marL="914400" lvl="1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Gabriele Cecchetti</a:t>
            </a:r>
            <a:endParaRPr/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Johannes Hentschel </a:t>
            </a:r>
            <a:endParaRPr/>
          </a:p>
          <a:p>
            <a:pPr marL="914400" lvl="1" indent="-330200" algn="l" rtl="0">
              <a:spcBef>
                <a:spcPts val="375"/>
              </a:spcBef>
              <a:spcAft>
                <a:spcPts val="0"/>
              </a:spcAft>
              <a:buSzPts val="1600"/>
              <a:buChar char="•"/>
            </a:pPr>
            <a:r>
              <a:rPr lang="en-GB"/>
              <a:t>Martin Rohrmeier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Funding: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▪"/>
            </a:pPr>
            <a:r>
              <a:rPr lang="en-GB" sz="1600"/>
              <a:t>Swiss National Science Foundation</a:t>
            </a:r>
            <a:endParaRPr sz="1600"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▪"/>
            </a:pPr>
            <a:r>
              <a:rPr lang="en-GB" sz="1600"/>
              <a:t>EPFL Excellence Fellowship</a:t>
            </a:r>
            <a:endParaRPr sz="16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9"/>
          <p:cNvSpPr txBox="1">
            <a:spLocks noGrp="1"/>
          </p:cNvSpPr>
          <p:nvPr>
            <p:ph type="title" idx="4294967295"/>
          </p:nvPr>
        </p:nvSpPr>
        <p:spPr>
          <a:xfrm>
            <a:off x="725225" y="198034"/>
            <a:ext cx="51168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Acknowledgments</a:t>
            </a:r>
            <a:endParaRPr/>
          </a:p>
        </p:txBody>
      </p:sp>
      <p:sp>
        <p:nvSpPr>
          <p:cNvPr id="482" name="Google Shape;482;p59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28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0"/>
          <p:cNvSpPr txBox="1">
            <a:spLocks noGrp="1"/>
          </p:cNvSpPr>
          <p:nvPr>
            <p:ph type="title" idx="4294967295"/>
          </p:nvPr>
        </p:nvSpPr>
        <p:spPr>
          <a:xfrm>
            <a:off x="725225" y="198034"/>
            <a:ext cx="51168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488" name="Google Shape;488;p60"/>
          <p:cNvSpPr txBox="1"/>
          <p:nvPr/>
        </p:nvSpPr>
        <p:spPr>
          <a:xfrm>
            <a:off x="574775" y="783857"/>
            <a:ext cx="8013600" cy="35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794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Amiot, E. (2016). Music Through Fourier Space. Springer International Publishing.</a:t>
            </a:r>
            <a:endParaRPr sz="1200">
              <a:solidFill>
                <a:schemeClr val="dk2"/>
              </a:solidFill>
            </a:endParaRPr>
          </a:p>
          <a:p>
            <a:pPr marL="291599" lvl="0" indent="-29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Antokoletz, E. (1975). Principles of pitch organization in Bartók's fourth string quartet. Thesis, City University of New York.</a:t>
            </a:r>
            <a:endParaRPr sz="1200">
              <a:solidFill>
                <a:schemeClr val="dk1"/>
              </a:solidFill>
            </a:endParaRPr>
          </a:p>
          <a:p>
            <a:pPr marL="291599" lvl="0" indent="-29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Parks, R. S. (1980). Pitch Organization in Debussy: Unordered Sets in “Brouillards.” Music Theory Spectrum, 2, 119–134. </a:t>
            </a:r>
            <a:endParaRPr sz="1200">
              <a:solidFill>
                <a:schemeClr val="dk2"/>
              </a:solidFill>
            </a:endParaRPr>
          </a:p>
          <a:p>
            <a:pPr marL="291599" lvl="0" indent="-29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Pomeroy, B. (2003). Debussy's tonality: A formal perspective. In S. Trezise (Ed.), The Cambridge Companion to Debussy (Cambridge Companions to Music, pp. 153-178). Cambridge: Cambridge University Press.</a:t>
            </a:r>
            <a:endParaRPr sz="1200">
              <a:solidFill>
                <a:schemeClr val="dk1"/>
              </a:solidFill>
            </a:endParaRPr>
          </a:p>
          <a:p>
            <a:pPr marL="291599" lvl="0" indent="-29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Tobin, A. (2002). Octatonic, chromatic, modal, and symmetrical forms that supplant tonality in five piano preludes by Claude Debussy. PhD thesis, University of Texas.  </a:t>
            </a:r>
            <a:endParaRPr sz="1200">
              <a:solidFill>
                <a:schemeClr val="dk2"/>
              </a:solidFill>
            </a:endParaRPr>
          </a:p>
          <a:p>
            <a:pPr marL="291599" lvl="0" indent="-29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Viaccoz, C., Harasim, D., Moss, F. C., &amp; Rohrmeier, M. (2022). Wavescapes: A visual hierarchical analysis of tonality using the discrete Fourier transform. Musicae Scientiae, 1–38.</a:t>
            </a:r>
            <a:endParaRPr sz="1200">
              <a:solidFill>
                <a:schemeClr val="dk2"/>
              </a:solidFill>
            </a:endParaRPr>
          </a:p>
          <a:p>
            <a:pPr marL="291599" lvl="0" indent="-29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Wheeldon, M. (2004). Interpreting Discontinuity in the Late Works of Debussy. 77, 97–115. </a:t>
            </a:r>
            <a:endParaRPr sz="1200">
              <a:solidFill>
                <a:schemeClr val="dk2"/>
              </a:solidFill>
            </a:endParaRPr>
          </a:p>
          <a:p>
            <a:pPr marL="291599" lvl="0" indent="-29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1"/>
                </a:solidFill>
              </a:rPr>
              <a:t>Yih, A. K. (2000). Analysing Debussy: Tonality, Motivic Sets and the Referential Pitch-Class Specific Collection. Music Analysis, 19(2), 203–229.</a:t>
            </a:r>
            <a:endParaRPr sz="1200">
              <a:solidFill>
                <a:schemeClr val="dk1"/>
              </a:solidFill>
            </a:endParaRPr>
          </a:p>
          <a:p>
            <a:pPr marL="291599" lvl="0" indent="-291599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chemeClr val="dk2"/>
                </a:solidFill>
              </a:rPr>
              <a:t>Yust, J. (2019). Stylistic information in pitch-class distributions. Journal of New Music Research, 48(3), 217–231. </a:t>
            </a:r>
            <a:endParaRPr sz="1200">
              <a:solidFill>
                <a:schemeClr val="dk2"/>
              </a:solidFill>
            </a:endParaRPr>
          </a:p>
          <a:p>
            <a:pPr marL="291599" lvl="0" indent="-291599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489" name="Google Shape;489;p60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29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>
            <a:spLocks noGrp="1"/>
          </p:cNvSpPr>
          <p:nvPr>
            <p:ph type="title"/>
          </p:nvPr>
        </p:nvSpPr>
        <p:spPr>
          <a:xfrm>
            <a:off x="4572000" y="1765904"/>
            <a:ext cx="4059000" cy="1794000"/>
          </a:xfrm>
          <a:prstGeom prst="rect">
            <a:avLst/>
          </a:prstGeom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I.  Introduction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34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3</a:t>
            </a:fld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9000" cy="25374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A picture of ambiguity: traits of traditional tonality with a blurred sense of directionality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1"/>
          <p:cNvSpPr>
            <a:spLocks noGrp="1"/>
          </p:cNvSpPr>
          <p:nvPr>
            <p:ph type="pic" idx="2"/>
          </p:nvPr>
        </p:nvSpPr>
        <p:spPr>
          <a:xfrm>
            <a:off x="904875" y="0"/>
            <a:ext cx="3144900" cy="51435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latin typeface="Libre Franklin"/>
                <a:ea typeface="Libre Franklin"/>
                <a:cs typeface="Libre Franklin"/>
                <a:sym typeface="Libre Franklin"/>
              </a:rPr>
              <a:t>  III.	 Methodology</a:t>
            </a:r>
            <a:endParaRPr/>
          </a:p>
        </p:txBody>
      </p:sp>
      <p:sp>
        <p:nvSpPr>
          <p:cNvPr id="495" name="Google Shape;495;p61"/>
          <p:cNvSpPr txBox="1">
            <a:spLocks noGrp="1"/>
          </p:cNvSpPr>
          <p:nvPr>
            <p:ph type="body" idx="1"/>
          </p:nvPr>
        </p:nvSpPr>
        <p:spPr>
          <a:xfrm>
            <a:off x="4049395" y="1067813"/>
            <a:ext cx="4581600" cy="33867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2-step normalisation:</a:t>
            </a:r>
            <a:endParaRPr/>
          </a:p>
          <a:p>
            <a:pPr marL="457200" lvl="0" indent="-331470" algn="l" rtl="0"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Normalisation by the 0th coefficient</a:t>
            </a:r>
            <a:endParaRPr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Phase dependent transformation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400"/>
              <a:t>The transformation uses R the radius of the polar plot and N the number of prototype for coeff k:</a:t>
            </a:r>
            <a:endParaRPr sz="14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400"/>
              <a:t> </a:t>
            </a:r>
            <a:endParaRPr sz="14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400"/>
              <a:t>← Polar plots of coefficient 4 and 6 from MidiVerto</a:t>
            </a:r>
            <a:endParaRPr sz="1400"/>
          </a:p>
        </p:txBody>
      </p:sp>
      <p:sp>
        <p:nvSpPr>
          <p:cNvPr id="496" name="Google Shape;496;p61"/>
          <p:cNvSpPr txBox="1">
            <a:spLocks noGrp="1"/>
          </p:cNvSpPr>
          <p:nvPr>
            <p:ph type="title"/>
          </p:nvPr>
        </p:nvSpPr>
        <p:spPr>
          <a:xfrm>
            <a:off x="4049401" y="131025"/>
            <a:ext cx="3946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Backup slide: normalisations</a:t>
            </a:r>
            <a:endParaRPr sz="3000"/>
          </a:p>
        </p:txBody>
      </p:sp>
      <p:pic>
        <p:nvPicPr>
          <p:cNvPr id="497" name="Google Shape;49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700" y="841000"/>
            <a:ext cx="1998900" cy="19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900" y="2902625"/>
            <a:ext cx="1998900" cy="199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61"/>
          <p:cNvPicPr preferRelativeResize="0"/>
          <p:nvPr/>
        </p:nvPicPr>
        <p:blipFill rotWithShape="1">
          <a:blip r:embed="rId5">
            <a:alphaModFix/>
          </a:blip>
          <a:srcRect l="29995" t="59279" r="37418" b="31837"/>
          <a:stretch/>
        </p:blipFill>
        <p:spPr>
          <a:xfrm>
            <a:off x="4470950" y="2417775"/>
            <a:ext cx="3658536" cy="561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61"/>
          <p:cNvPicPr preferRelativeResize="0"/>
          <p:nvPr/>
        </p:nvPicPr>
        <p:blipFill rotWithShape="1">
          <a:blip r:embed="rId5">
            <a:alphaModFix/>
          </a:blip>
          <a:srcRect l="18621" t="41250" r="25033" b="52094"/>
          <a:stretch/>
        </p:blipFill>
        <p:spPr>
          <a:xfrm>
            <a:off x="4208425" y="3674750"/>
            <a:ext cx="4243426" cy="281977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1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30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2"/>
          <p:cNvSpPr txBox="1">
            <a:spLocks noGrp="1"/>
          </p:cNvSpPr>
          <p:nvPr>
            <p:ph type="title"/>
          </p:nvPr>
        </p:nvSpPr>
        <p:spPr>
          <a:xfrm>
            <a:off x="708293" y="205793"/>
            <a:ext cx="50595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Stylistic evolution and DFT components</a:t>
            </a:r>
            <a:endParaRPr/>
          </a:p>
        </p:txBody>
      </p:sp>
      <p:pic>
        <p:nvPicPr>
          <p:cNvPr id="507" name="Google Shape;50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407" y="1500100"/>
            <a:ext cx="3667200" cy="219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62"/>
          <p:cNvPicPr preferRelativeResize="0"/>
          <p:nvPr/>
        </p:nvPicPr>
        <p:blipFill rotWithShape="1">
          <a:blip r:embed="rId4">
            <a:alphaModFix/>
          </a:blip>
          <a:srcRect t="16736"/>
          <a:stretch/>
        </p:blipFill>
        <p:spPr>
          <a:xfrm>
            <a:off x="4512875" y="1596975"/>
            <a:ext cx="4200124" cy="219364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62"/>
          <p:cNvSpPr txBox="1"/>
          <p:nvPr/>
        </p:nvSpPr>
        <p:spPr>
          <a:xfrm>
            <a:off x="2306562" y="3693750"/>
            <a:ext cx="87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MAJOR</a:t>
            </a:r>
            <a:endParaRPr sz="800"/>
          </a:p>
        </p:txBody>
      </p:sp>
      <p:sp>
        <p:nvSpPr>
          <p:cNvPr id="510" name="Google Shape;510;p62"/>
          <p:cNvSpPr txBox="1"/>
          <p:nvPr/>
        </p:nvSpPr>
        <p:spPr>
          <a:xfrm>
            <a:off x="6361001" y="3671975"/>
            <a:ext cx="873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MINOR</a:t>
            </a:r>
            <a:endParaRPr sz="800"/>
          </a:p>
        </p:txBody>
      </p:sp>
      <p:sp>
        <p:nvSpPr>
          <p:cNvPr id="511" name="Google Shape;511;p62"/>
          <p:cNvSpPr txBox="1"/>
          <p:nvPr/>
        </p:nvSpPr>
        <p:spPr>
          <a:xfrm>
            <a:off x="828677" y="4393233"/>
            <a:ext cx="668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i="1">
                <a:solidFill>
                  <a:schemeClr val="dk2"/>
                </a:solidFill>
              </a:rPr>
              <a:t>Magnitude of coefficients 3,4, and 5 over time</a:t>
            </a:r>
            <a:r>
              <a:rPr lang="en-GB" sz="1200">
                <a:solidFill>
                  <a:schemeClr val="dk2"/>
                </a:solidFill>
              </a:rPr>
              <a:t> (Yust, 2019)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512" name="Google Shape;512;p62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31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13" name="Google Shape;513;p62"/>
          <p:cNvSpPr txBox="1">
            <a:spLocks noGrp="1"/>
          </p:cNvSpPr>
          <p:nvPr>
            <p:ph type="title"/>
          </p:nvPr>
        </p:nvSpPr>
        <p:spPr>
          <a:xfrm>
            <a:off x="5040250" y="195266"/>
            <a:ext cx="3667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III.	 Methodology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3"/>
          <p:cNvSpPr txBox="1">
            <a:spLocks noGrp="1"/>
          </p:cNvSpPr>
          <p:nvPr>
            <p:ph type="title"/>
          </p:nvPr>
        </p:nvSpPr>
        <p:spPr>
          <a:xfrm>
            <a:off x="4950750" y="179552"/>
            <a:ext cx="3667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Ondine</a:t>
            </a:r>
            <a:endParaRPr/>
          </a:p>
        </p:txBody>
      </p:sp>
      <p:sp>
        <p:nvSpPr>
          <p:cNvPr id="520" name="Google Shape;520;p63"/>
          <p:cNvSpPr txBox="1">
            <a:spLocks noGrp="1"/>
          </p:cNvSpPr>
          <p:nvPr>
            <p:ph type="title"/>
          </p:nvPr>
        </p:nvSpPr>
        <p:spPr>
          <a:xfrm>
            <a:off x="604225" y="185516"/>
            <a:ext cx="3667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</a:t>
            </a:r>
            <a:endParaRPr sz="1800"/>
          </a:p>
        </p:txBody>
      </p:sp>
      <p:sp>
        <p:nvSpPr>
          <p:cNvPr id="521" name="Google Shape;521;p63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32</a:t>
            </a:fld>
            <a:endParaRPr/>
          </a:p>
        </p:txBody>
      </p:sp>
      <p:sp>
        <p:nvSpPr>
          <p:cNvPr id="522" name="Google Shape;522;p63"/>
          <p:cNvSpPr txBox="1">
            <a:spLocks noGrp="1"/>
          </p:cNvSpPr>
          <p:nvPr>
            <p:ph type="body" idx="1"/>
          </p:nvPr>
        </p:nvSpPr>
        <p:spPr>
          <a:xfrm>
            <a:off x="904875" y="1170801"/>
            <a:ext cx="4581600" cy="36201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Dichotomy between natural and supernatural → conflict between the two whole-tone scale poles and between related octatonic segments.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Pitch sets are combined or divided to derive new sets through shared pivotal elements, as a new way of developing harmonic progression.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“one of Debussy's most extreme essays in formal discontinuity.” (Wheeldon)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4"/>
          <p:cNvSpPr txBox="1">
            <a:spLocks noGrp="1"/>
          </p:cNvSpPr>
          <p:nvPr>
            <p:ph type="body" idx="1"/>
          </p:nvPr>
        </p:nvSpPr>
        <p:spPr>
          <a:xfrm>
            <a:off x="904875" y="1182688"/>
            <a:ext cx="7647000" cy="14367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457200" lvl="0" indent="-331470" algn="l" rtl="0"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en-GB" b="1"/>
              <a:t>Bayesian mixed effects</a:t>
            </a:r>
            <a:r>
              <a:rPr lang="en-GB"/>
              <a:t> model</a:t>
            </a:r>
            <a:endParaRPr/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We include: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main effects (length in quarter note units, metric),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the interaction terms of the fixed terms, 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a random intercept over pieces,</a:t>
            </a:r>
            <a:endParaRPr/>
          </a:p>
          <a:p>
            <a:pPr marL="914400" lvl="1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GB"/>
              <a:t>a random-slope term</a:t>
            </a:r>
            <a:endParaRPr/>
          </a:p>
        </p:txBody>
      </p:sp>
      <p:sp>
        <p:nvSpPr>
          <p:cNvPr id="528" name="Google Shape;528;p64"/>
          <p:cNvSpPr txBox="1">
            <a:spLocks noGrp="1"/>
          </p:cNvSpPr>
          <p:nvPr>
            <p:ph type="title"/>
          </p:nvPr>
        </p:nvSpPr>
        <p:spPr>
          <a:xfrm>
            <a:off x="4105275" y="179550"/>
            <a:ext cx="51168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Diachronic analysis</a:t>
            </a:r>
            <a:endParaRPr/>
          </a:p>
        </p:txBody>
      </p:sp>
      <p:sp>
        <p:nvSpPr>
          <p:cNvPr id="529" name="Google Shape;529;p64"/>
          <p:cNvSpPr txBox="1">
            <a:spLocks noGrp="1"/>
          </p:cNvSpPr>
          <p:nvPr>
            <p:ph type="title"/>
          </p:nvPr>
        </p:nvSpPr>
        <p:spPr>
          <a:xfrm>
            <a:off x="604225" y="109319"/>
            <a:ext cx="3667200" cy="3507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IV.	 Results</a:t>
            </a:r>
            <a:endParaRPr sz="1800"/>
          </a:p>
        </p:txBody>
      </p:sp>
      <p:sp>
        <p:nvSpPr>
          <p:cNvPr id="530" name="Google Shape;530;p64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33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5"/>
          <p:cNvSpPr txBox="1">
            <a:spLocks noGrp="1"/>
          </p:cNvSpPr>
          <p:nvPr>
            <p:ph type="body" idx="1"/>
          </p:nvPr>
        </p:nvSpPr>
        <p:spPr>
          <a:xfrm>
            <a:off x="554475" y="949300"/>
            <a:ext cx="7668900" cy="38100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▪"/>
            </a:pPr>
            <a:r>
              <a:rPr lang="en-GB"/>
              <a:t>“The pentatonic and modal characteristics that Debussy acquired,[...], are the basis of a more significant tendency toward </a:t>
            </a:r>
            <a:r>
              <a:rPr lang="en-GB" b="1" i="1"/>
              <a:t>the breakdown of the traditional tonal system and the formation of a new one based on equal or symmetrical divisions of the octave</a:t>
            </a:r>
            <a:r>
              <a:rPr lang="en-GB"/>
              <a:t>” (Antokoletz)</a:t>
            </a:r>
            <a:endParaRPr/>
          </a:p>
          <a:p>
            <a:pPr marL="45720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000"/>
              </a:spcBef>
              <a:spcAft>
                <a:spcPts val="1000"/>
              </a:spcAft>
              <a:buSzPts val="1800"/>
              <a:buChar char="▪"/>
            </a:pPr>
            <a:r>
              <a:rPr lang="en-GB"/>
              <a:t>“Debussy’s late music shows […] </a:t>
            </a:r>
            <a:r>
              <a:rPr lang="en-GB" i="1"/>
              <a:t>a</a:t>
            </a:r>
            <a:r>
              <a:rPr lang="en-GB" b="1" i="1"/>
              <a:t> more refractory than ever approach to syntactical continuity of harmonic practice</a:t>
            </a:r>
            <a:r>
              <a:rPr lang="en-GB"/>
              <a:t>” (Pomeroy)</a:t>
            </a:r>
            <a:endParaRPr/>
          </a:p>
        </p:txBody>
      </p:sp>
      <p:sp>
        <p:nvSpPr>
          <p:cNvPr id="536" name="Google Shape;536;p65"/>
          <p:cNvSpPr txBox="1">
            <a:spLocks noGrp="1"/>
          </p:cNvSpPr>
          <p:nvPr>
            <p:ph type="title"/>
          </p:nvPr>
        </p:nvSpPr>
        <p:spPr>
          <a:xfrm>
            <a:off x="728868" y="186096"/>
            <a:ext cx="5147400" cy="6024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 picture of ambiguity</a:t>
            </a:r>
            <a:endParaRPr/>
          </a:p>
        </p:txBody>
      </p:sp>
      <p:sp>
        <p:nvSpPr>
          <p:cNvPr id="537" name="Google Shape;537;p65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34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38" name="Google Shape;538;p65"/>
          <p:cNvSpPr txBox="1">
            <a:spLocks noGrp="1"/>
          </p:cNvSpPr>
          <p:nvPr>
            <p:ph type="title"/>
          </p:nvPr>
        </p:nvSpPr>
        <p:spPr>
          <a:xfrm>
            <a:off x="5040250" y="192041"/>
            <a:ext cx="3667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457200" lvl="0" indent="-342900" algn="r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</a:t>
            </a:r>
            <a:endParaRPr sz="18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6"/>
          <p:cNvSpPr txBox="1">
            <a:spLocks noGrp="1"/>
          </p:cNvSpPr>
          <p:nvPr>
            <p:ph type="body" idx="4294967295"/>
          </p:nvPr>
        </p:nvSpPr>
        <p:spPr>
          <a:xfrm>
            <a:off x="1028296" y="4304756"/>
            <a:ext cx="3389100" cy="431100"/>
          </a:xfrm>
          <a:prstGeom prst="rect">
            <a:avLst/>
          </a:prstGeom>
        </p:spPr>
        <p:txBody>
          <a:bodyPr spcFirstLastPara="1" wrap="square" lIns="180000" tIns="45700" rIns="91425" bIns="45700" anchor="b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200" i="1"/>
              <a:t>Ondine</a:t>
            </a:r>
            <a:r>
              <a:rPr lang="en-GB" sz="1200"/>
              <a:t> (1913) Preludes book II, n. VIII</a:t>
            </a:r>
            <a:endParaRPr sz="1200"/>
          </a:p>
        </p:txBody>
      </p:sp>
      <p:sp>
        <p:nvSpPr>
          <p:cNvPr id="544" name="Google Shape;544;p66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35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545" name="Google Shape;545;p66" title="scoreanimmask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6875" y="635875"/>
            <a:ext cx="6690250" cy="3760700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6"/>
          <p:cNvSpPr txBox="1"/>
          <p:nvPr/>
        </p:nvSpPr>
        <p:spPr>
          <a:xfrm>
            <a:off x="5040250" y="192041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457200" lvl="0" indent="-3429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13C3A"/>
              </a:buClr>
              <a:buSzPts val="1800"/>
              <a:buFont typeface="Libre Franklin"/>
              <a:buAutoNum type="romanUcPeriod"/>
            </a:pPr>
            <a:r>
              <a:rPr lang="en-GB" sz="1800" b="1">
                <a:solidFill>
                  <a:srgbClr val="413C3A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Introduction</a:t>
            </a:r>
            <a:endParaRPr sz="1800" b="1">
              <a:solidFill>
                <a:srgbClr val="413C3A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body" idx="4294967295"/>
          </p:nvPr>
        </p:nvSpPr>
        <p:spPr>
          <a:xfrm>
            <a:off x="1028296" y="4304756"/>
            <a:ext cx="3389100" cy="431100"/>
          </a:xfrm>
          <a:prstGeom prst="rect">
            <a:avLst/>
          </a:prstGeom>
        </p:spPr>
        <p:txBody>
          <a:bodyPr spcFirstLastPara="1" wrap="square" lIns="180000" tIns="45700" rIns="91425" bIns="45700" anchor="b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200" i="1"/>
              <a:t>Ondine</a:t>
            </a:r>
            <a:r>
              <a:rPr lang="en-GB" sz="1200"/>
              <a:t> (1913) Preludes book II, n. VIII</a:t>
            </a:r>
            <a:endParaRPr sz="1200"/>
          </a:p>
        </p:txBody>
      </p:sp>
      <p:sp>
        <p:nvSpPr>
          <p:cNvPr id="210" name="Google Shape;210;p35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4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11" name="Google Shape;211;p35"/>
          <p:cNvSpPr txBox="1"/>
          <p:nvPr/>
        </p:nvSpPr>
        <p:spPr>
          <a:xfrm>
            <a:off x="5040250" y="192041"/>
            <a:ext cx="3667200" cy="10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457200" lvl="0" indent="-34290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413C3A"/>
              </a:buClr>
              <a:buSzPts val="1800"/>
              <a:buFont typeface="Libre Franklin"/>
              <a:buAutoNum type="romanUcPeriod"/>
            </a:pPr>
            <a:r>
              <a:rPr lang="en-GB" sz="1800" b="1">
                <a:solidFill>
                  <a:srgbClr val="413C3A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Introduction</a:t>
            </a:r>
            <a:endParaRPr sz="1800" b="1">
              <a:solidFill>
                <a:srgbClr val="413C3A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212" name="Google Shape;212;p35" title="scoreanimmask 2_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7600" y="628650"/>
            <a:ext cx="6688800" cy="3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6"/>
          <p:cNvSpPr txBox="1">
            <a:spLocks noGrp="1"/>
          </p:cNvSpPr>
          <p:nvPr>
            <p:ph type="title"/>
          </p:nvPr>
        </p:nvSpPr>
        <p:spPr>
          <a:xfrm>
            <a:off x="710400" y="195275"/>
            <a:ext cx="3970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Debussy’s idiom</a:t>
            </a:r>
            <a:endParaRPr/>
          </a:p>
        </p:txBody>
      </p:sp>
      <p:sp>
        <p:nvSpPr>
          <p:cNvPr id="219" name="Google Shape;219;p36"/>
          <p:cNvSpPr txBox="1">
            <a:spLocks noGrp="1"/>
          </p:cNvSpPr>
          <p:nvPr>
            <p:ph type="title"/>
          </p:nvPr>
        </p:nvSpPr>
        <p:spPr>
          <a:xfrm>
            <a:off x="5040250" y="195272"/>
            <a:ext cx="3667200" cy="4785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457200" lvl="0" indent="-342900" algn="r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</a:t>
            </a:r>
            <a:endParaRPr sz="1800"/>
          </a:p>
        </p:txBody>
      </p:sp>
      <p:sp>
        <p:nvSpPr>
          <p:cNvPr id="220" name="Google Shape;220;p36"/>
          <p:cNvSpPr txBox="1">
            <a:spLocks noGrp="1"/>
          </p:cNvSpPr>
          <p:nvPr>
            <p:ph type="body" idx="1"/>
          </p:nvPr>
        </p:nvSpPr>
        <p:spPr>
          <a:xfrm>
            <a:off x="554475" y="930275"/>
            <a:ext cx="7769400" cy="37134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457200" lvl="0" indent="-331470" algn="l" rtl="0"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Diatonic materials are blended with or replaced by </a:t>
            </a:r>
            <a:r>
              <a:rPr lang="en-GB" i="1"/>
              <a:t>octatonic</a:t>
            </a:r>
            <a:r>
              <a:rPr lang="en-GB"/>
              <a:t>, </a:t>
            </a:r>
            <a:r>
              <a:rPr lang="en-GB" i="1"/>
              <a:t>whole-tone</a:t>
            </a:r>
            <a:r>
              <a:rPr lang="en-GB"/>
              <a:t>, and other </a:t>
            </a:r>
            <a:r>
              <a:rPr lang="en-GB" i="1"/>
              <a:t>chromatic </a:t>
            </a:r>
            <a:r>
              <a:rPr lang="en-GB"/>
              <a:t>structures. New system based on symmetrical pitch structures, with weakened directionality and ambiguous tonal organization (Tobin, Antokoletz, Salzman)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457200" lvl="0" indent="-331470" algn="l" rtl="0"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Fluctuation across different types of pitch structures → </a:t>
            </a:r>
            <a:r>
              <a:rPr lang="en-GB" i="1"/>
              <a:t>fragmented construction</a:t>
            </a:r>
            <a:r>
              <a:rPr lang="en-GB"/>
              <a:t>. (Wheeldon)</a:t>
            </a:r>
            <a:endParaRPr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457200" lvl="0" indent="-331470" algn="l" rtl="0">
              <a:spcBef>
                <a:spcPts val="750"/>
              </a:spcBef>
              <a:spcAft>
                <a:spcPts val="0"/>
              </a:spcAft>
              <a:buSzPts val="1620"/>
              <a:buChar char="▪"/>
            </a:pPr>
            <a:r>
              <a:rPr lang="en-GB"/>
              <a:t>However, the result is not “a confusion of tonal distortions, contradictions and exoticisms” (Parks) → </a:t>
            </a:r>
            <a:r>
              <a:rPr lang="en-GB" i="1"/>
              <a:t>coherent </a:t>
            </a:r>
            <a:r>
              <a:rPr lang="en-GB"/>
              <a:t>construction </a:t>
            </a:r>
            <a:br>
              <a:rPr lang="en-GB"/>
            </a:br>
            <a:endParaRPr/>
          </a:p>
        </p:txBody>
      </p:sp>
      <p:sp>
        <p:nvSpPr>
          <p:cNvPr id="221" name="Google Shape;221;p36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GB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6</a:t>
            </a:fld>
            <a:endParaRPr/>
          </a:p>
        </p:txBody>
      </p:sp>
      <p:sp>
        <p:nvSpPr>
          <p:cNvPr id="228" name="Google Shape;228;p37"/>
          <p:cNvSpPr txBox="1"/>
          <p:nvPr/>
        </p:nvSpPr>
        <p:spPr>
          <a:xfrm>
            <a:off x="818995" y="3038475"/>
            <a:ext cx="73185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Does Debussy’s style evolve across his life, moving away from diatonicity towards more varied ways of organizing the pitch space?</a:t>
            </a:r>
            <a:endParaRPr/>
          </a:p>
        </p:txBody>
      </p:sp>
      <p:sp>
        <p:nvSpPr>
          <p:cNvPr id="229" name="Google Shape;229;p37"/>
          <p:cNvSpPr txBox="1">
            <a:spLocks noGrp="1"/>
          </p:cNvSpPr>
          <p:nvPr>
            <p:ph type="title"/>
          </p:nvPr>
        </p:nvSpPr>
        <p:spPr>
          <a:xfrm>
            <a:off x="707830" y="195267"/>
            <a:ext cx="43599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Research question</a:t>
            </a:r>
            <a:endParaRPr/>
          </a:p>
        </p:txBody>
      </p:sp>
      <p:sp>
        <p:nvSpPr>
          <p:cNvPr id="230" name="Google Shape;230;p37"/>
          <p:cNvSpPr txBox="1"/>
          <p:nvPr/>
        </p:nvSpPr>
        <p:spPr>
          <a:xfrm>
            <a:off x="644301" y="1334624"/>
            <a:ext cx="2879400" cy="14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 Early pieces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</a:pPr>
            <a:r>
              <a:rPr lang="en-GB">
                <a:solidFill>
                  <a:schemeClr val="dk1"/>
                </a:solidFill>
              </a:rPr>
              <a:t>Greater use of diatonicity</a:t>
            </a:r>
            <a:endParaRPr sz="1800">
              <a:solidFill>
                <a:schemeClr val="dk1"/>
              </a:solidFill>
            </a:endParaRPr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</a:pPr>
            <a:r>
              <a:rPr lang="en-GB">
                <a:solidFill>
                  <a:schemeClr val="dk1"/>
                </a:solidFill>
              </a:rPr>
              <a:t>Little fragmentation across different types of pitch structures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31" name="Google Shape;231;p37"/>
          <p:cNvCxnSpPr/>
          <p:nvPr/>
        </p:nvCxnSpPr>
        <p:spPr>
          <a:xfrm rot="10800000" flipH="1">
            <a:off x="904888" y="1237349"/>
            <a:ext cx="7328100" cy="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triangle" w="med" len="med"/>
          </a:ln>
        </p:spPr>
      </p:cxnSp>
      <p:sp>
        <p:nvSpPr>
          <p:cNvPr id="232" name="Google Shape;232;p37"/>
          <p:cNvSpPr txBox="1"/>
          <p:nvPr/>
        </p:nvSpPr>
        <p:spPr>
          <a:xfrm>
            <a:off x="5298989" y="1351841"/>
            <a:ext cx="3209100" cy="11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   Late pieces</a:t>
            </a:r>
            <a:endParaRPr b="1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lvl="0" indent="-33147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</a:pPr>
            <a:r>
              <a:rPr lang="en-GB">
                <a:solidFill>
                  <a:schemeClr val="dk1"/>
                </a:solidFill>
              </a:rPr>
              <a:t>Increasing use of non-diatonic symmetric structures</a:t>
            </a:r>
            <a:endParaRPr>
              <a:solidFill>
                <a:schemeClr val="dk1"/>
              </a:solidFill>
            </a:endParaRPr>
          </a:p>
          <a:p>
            <a:pPr marL="457200" lvl="0" indent="-33147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Noto Sans Symbols"/>
              <a:buChar char="▪"/>
            </a:pPr>
            <a:r>
              <a:rPr lang="en-GB">
                <a:solidFill>
                  <a:schemeClr val="dk1"/>
                </a:solidFill>
              </a:rPr>
              <a:t>Greater fragmentation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3" name="Google Shape;233;p37"/>
          <p:cNvSpPr txBox="1">
            <a:spLocks noGrp="1"/>
          </p:cNvSpPr>
          <p:nvPr>
            <p:ph type="title"/>
          </p:nvPr>
        </p:nvSpPr>
        <p:spPr>
          <a:xfrm>
            <a:off x="5040250" y="195272"/>
            <a:ext cx="3667200" cy="4785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457200" lvl="0" indent="-342900" algn="r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</a:t>
            </a:r>
            <a:endParaRPr sz="1800"/>
          </a:p>
        </p:txBody>
      </p:sp>
      <p:sp>
        <p:nvSpPr>
          <p:cNvPr id="234" name="Google Shape;234;p37"/>
          <p:cNvSpPr txBox="1"/>
          <p:nvPr/>
        </p:nvSpPr>
        <p:spPr>
          <a:xfrm>
            <a:off x="4315650" y="882763"/>
            <a:ext cx="512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 b="1">
                <a:solidFill>
                  <a:srgbClr val="E30613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?</a:t>
            </a:r>
            <a:endParaRPr sz="4800" b="1">
              <a:solidFill>
                <a:srgbClr val="E30613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8"/>
          <p:cNvSpPr txBox="1">
            <a:spLocks noGrp="1"/>
          </p:cNvSpPr>
          <p:nvPr>
            <p:ph type="body" idx="1"/>
          </p:nvPr>
        </p:nvSpPr>
        <p:spPr>
          <a:xfrm>
            <a:off x="741957" y="948607"/>
            <a:ext cx="7470900" cy="8496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Tracing Debussy’s departure from common practice tonality in terms of ambiguity and fragmentation</a:t>
            </a:r>
            <a:endParaRPr/>
          </a:p>
          <a:p>
            <a:pPr marL="457200" lvl="0" indent="0" algn="l" rtl="0">
              <a:spcBef>
                <a:spcPts val="750"/>
              </a:spcBef>
              <a:spcAft>
                <a:spcPts val="0"/>
              </a:spcAft>
              <a:buNone/>
            </a:pPr>
            <a:br>
              <a:rPr lang="en-GB"/>
            </a:br>
            <a:endParaRPr/>
          </a:p>
        </p:txBody>
      </p:sp>
      <p:sp>
        <p:nvSpPr>
          <p:cNvPr id="241" name="Google Shape;241;p38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7</a:t>
            </a:fld>
            <a:endParaRPr/>
          </a:p>
        </p:txBody>
      </p:sp>
      <p:sp>
        <p:nvSpPr>
          <p:cNvPr id="242" name="Google Shape;242;p38"/>
          <p:cNvSpPr txBox="1">
            <a:spLocks noGrp="1"/>
          </p:cNvSpPr>
          <p:nvPr>
            <p:ph type="title"/>
          </p:nvPr>
        </p:nvSpPr>
        <p:spPr>
          <a:xfrm>
            <a:off x="728939" y="192050"/>
            <a:ext cx="48513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Aims and hypotheses</a:t>
            </a:r>
            <a:endParaRPr/>
          </a:p>
        </p:txBody>
      </p:sp>
      <p:sp>
        <p:nvSpPr>
          <p:cNvPr id="243" name="Google Shape;243;p38"/>
          <p:cNvSpPr txBox="1"/>
          <p:nvPr/>
        </p:nvSpPr>
        <p:spPr>
          <a:xfrm>
            <a:off x="775995" y="1984642"/>
            <a:ext cx="7214400" cy="6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/>
            </a:pPr>
            <a:r>
              <a:rPr lang="en-GB" sz="1800">
                <a:solidFill>
                  <a:schemeClr val="dk1"/>
                </a:solidFill>
              </a:rPr>
              <a:t>symmetric pitch-class materials are increasingly salient, whereas asymmetric diatonic scales are decreasingly salient.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44" name="Google Shape;244;p38"/>
          <p:cNvSpPr txBox="1"/>
          <p:nvPr/>
        </p:nvSpPr>
        <p:spPr>
          <a:xfrm>
            <a:off x="777695" y="2573166"/>
            <a:ext cx="8068800" cy="10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AutoNum type="arabicPeriod" startAt="2"/>
            </a:pPr>
            <a:r>
              <a:rPr lang="en-GB" sz="1800">
                <a:solidFill>
                  <a:schemeClr val="dk1"/>
                </a:solidFill>
              </a:rPr>
              <a:t>the degree of fragmentation for individual pieces increases over Debussy’s life span, yet… </a:t>
            </a:r>
            <a:endParaRPr/>
          </a:p>
        </p:txBody>
      </p:sp>
      <p:sp>
        <p:nvSpPr>
          <p:cNvPr id="245" name="Google Shape;245;p38"/>
          <p:cNvSpPr txBox="1"/>
          <p:nvPr/>
        </p:nvSpPr>
        <p:spPr>
          <a:xfrm>
            <a:off x="778545" y="3498084"/>
            <a:ext cx="7020600" cy="77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AutoNum type="arabicPeriod" startAt="3"/>
            </a:pPr>
            <a:r>
              <a:rPr lang="en-GB" sz="1800">
                <a:solidFill>
                  <a:schemeClr val="dk1"/>
                </a:solidFill>
              </a:rPr>
              <a:t>… the degree of coherence does not decrease. </a:t>
            </a:r>
            <a:endParaRPr/>
          </a:p>
        </p:txBody>
      </p:sp>
      <p:sp>
        <p:nvSpPr>
          <p:cNvPr id="246" name="Google Shape;246;p38"/>
          <p:cNvSpPr txBox="1">
            <a:spLocks noGrp="1"/>
          </p:cNvSpPr>
          <p:nvPr>
            <p:ph type="title"/>
          </p:nvPr>
        </p:nvSpPr>
        <p:spPr>
          <a:xfrm>
            <a:off x="5040250" y="195272"/>
            <a:ext cx="3667200" cy="4785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457200" lvl="0" indent="-342900" algn="r" rtl="0">
              <a:spcBef>
                <a:spcPts val="0"/>
              </a:spcBef>
              <a:spcAft>
                <a:spcPts val="0"/>
              </a:spcAft>
              <a:buSzPts val="1800"/>
              <a:buAutoNum type="romanUcPeriod"/>
            </a:pPr>
            <a:r>
              <a:rPr lang="en-GB" sz="1800"/>
              <a:t>Introduction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9"/>
          <p:cNvSpPr txBox="1">
            <a:spLocks noGrp="1"/>
          </p:cNvSpPr>
          <p:nvPr>
            <p:ph type="title"/>
          </p:nvPr>
        </p:nvSpPr>
        <p:spPr>
          <a:xfrm>
            <a:off x="4572000" y="1540837"/>
            <a:ext cx="4059000" cy="1204500"/>
          </a:xfrm>
          <a:prstGeom prst="rect">
            <a:avLst/>
          </a:prstGeom>
        </p:spPr>
        <p:txBody>
          <a:bodyPr spcFirstLastPara="1" wrap="square" lIns="180000" tIns="0" rIns="72000" bIns="468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II.  Corpus</a:t>
            </a:r>
            <a:endParaRPr/>
          </a:p>
        </p:txBody>
      </p:sp>
      <p:sp>
        <p:nvSpPr>
          <p:cNvPr id="252" name="Google Shape;252;p39"/>
          <p:cNvSpPr txBox="1">
            <a:spLocks noGrp="1"/>
          </p:cNvSpPr>
          <p:nvPr>
            <p:ph type="body" idx="1"/>
          </p:nvPr>
        </p:nvSpPr>
        <p:spPr>
          <a:xfrm>
            <a:off x="4572000" y="2571750"/>
            <a:ext cx="4059000" cy="25374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A novel dataset of Debussy’s entire oeuvre for piano solo (1880-1917) </a:t>
            </a:r>
            <a:br>
              <a:rPr lang="en-GB"/>
            </a:br>
            <a:r>
              <a:rPr lang="en-GB"/>
              <a:t>in MS3 format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0"/>
          <p:cNvSpPr txBox="1">
            <a:spLocks noGrp="1"/>
          </p:cNvSpPr>
          <p:nvPr>
            <p:ph type="body" idx="1"/>
          </p:nvPr>
        </p:nvSpPr>
        <p:spPr>
          <a:xfrm>
            <a:off x="715275" y="908000"/>
            <a:ext cx="2942400" cy="3386700"/>
          </a:xfrm>
          <a:prstGeom prst="rect">
            <a:avLst/>
          </a:prstGeom>
        </p:spPr>
        <p:txBody>
          <a:bodyPr spcFirstLastPara="1" wrap="square" lIns="180000" tIns="45700" rIns="91425" bIns="45700" anchor="t" anchorCtr="0">
            <a:noAutofit/>
          </a:bodyPr>
          <a:lstStyle/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/>
              <a:t>We assembled an exhaustive corpus of </a:t>
            </a:r>
            <a:r>
              <a:rPr lang="en-GB" b="1"/>
              <a:t>82 </a:t>
            </a:r>
            <a:r>
              <a:rPr lang="en-GB"/>
              <a:t>Debussy’s solo-piano works in MuseScore 3 format</a:t>
            </a: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750"/>
              </a:spcBef>
              <a:spcAft>
                <a:spcPts val="0"/>
              </a:spcAft>
              <a:buNone/>
            </a:pPr>
            <a:r>
              <a:rPr lang="en-GB" b="1"/>
              <a:t>19 </a:t>
            </a:r>
            <a:r>
              <a:rPr lang="en-GB"/>
              <a:t>of which were typeset for the first time</a:t>
            </a:r>
            <a:endParaRPr/>
          </a:p>
        </p:txBody>
      </p:sp>
      <p:sp>
        <p:nvSpPr>
          <p:cNvPr id="258" name="Google Shape;258;p40"/>
          <p:cNvSpPr txBox="1">
            <a:spLocks noGrp="1"/>
          </p:cNvSpPr>
          <p:nvPr>
            <p:ph type="title"/>
          </p:nvPr>
        </p:nvSpPr>
        <p:spPr>
          <a:xfrm>
            <a:off x="715283" y="192051"/>
            <a:ext cx="5731200" cy="10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Debussy’s solo-piano works</a:t>
            </a:r>
            <a:endParaRPr/>
          </a:p>
        </p:txBody>
      </p:sp>
      <p:sp>
        <p:nvSpPr>
          <p:cNvPr id="259" name="Google Shape;259;p40"/>
          <p:cNvSpPr txBox="1">
            <a:spLocks noGrp="1"/>
          </p:cNvSpPr>
          <p:nvPr>
            <p:ph type="title"/>
          </p:nvPr>
        </p:nvSpPr>
        <p:spPr>
          <a:xfrm>
            <a:off x="5040250" y="192045"/>
            <a:ext cx="3667200" cy="472800"/>
          </a:xfrm>
          <a:prstGeom prst="rect">
            <a:avLst/>
          </a:prstGeom>
        </p:spPr>
        <p:txBody>
          <a:bodyPr spcFirstLastPara="1" wrap="square" lIns="180000" tIns="0" rIns="72000" bIns="468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  II.	 Corpus</a:t>
            </a:r>
            <a:endParaRPr sz="1800"/>
          </a:p>
        </p:txBody>
      </p:sp>
      <p:sp>
        <p:nvSpPr>
          <p:cNvPr id="260" name="Google Shape;260;p40"/>
          <p:cNvSpPr txBox="1">
            <a:spLocks noGrp="1"/>
          </p:cNvSpPr>
          <p:nvPr>
            <p:ph type="sldNum" idx="12"/>
          </p:nvPr>
        </p:nvSpPr>
        <p:spPr>
          <a:xfrm>
            <a:off x="8636788" y="192051"/>
            <a:ext cx="512700" cy="1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0" rIns="9000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700" b="1" i="0" u="none" strike="noStrike" cap="none">
                <a:solidFill>
                  <a:schemeClr val="dk1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9</a:t>
            </a:fld>
            <a:endParaRPr sz="700" b="1" i="0" u="none" strike="noStrike" cap="none">
              <a:solidFill>
                <a:schemeClr val="dk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grpSp>
        <p:nvGrpSpPr>
          <p:cNvPr id="261" name="Google Shape;261;p40"/>
          <p:cNvGrpSpPr/>
          <p:nvPr/>
        </p:nvGrpSpPr>
        <p:grpSpPr>
          <a:xfrm>
            <a:off x="4016606" y="890457"/>
            <a:ext cx="4935226" cy="3587559"/>
            <a:chOff x="3632350" y="886926"/>
            <a:chExt cx="5172650" cy="3760149"/>
          </a:xfrm>
        </p:grpSpPr>
        <p:pic>
          <p:nvPicPr>
            <p:cNvPr id="262" name="Google Shape;262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632350" y="886926"/>
              <a:ext cx="5172650" cy="344845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63" name="Google Shape;263;p40"/>
            <p:cNvGrpSpPr/>
            <p:nvPr/>
          </p:nvGrpSpPr>
          <p:grpSpPr>
            <a:xfrm>
              <a:off x="5035933" y="4132385"/>
              <a:ext cx="968700" cy="514691"/>
              <a:chOff x="5246759" y="4108073"/>
              <a:chExt cx="968700" cy="514691"/>
            </a:xfrm>
          </p:grpSpPr>
          <p:cxnSp>
            <p:nvCxnSpPr>
              <p:cNvPr id="264" name="Google Shape;264;p40"/>
              <p:cNvCxnSpPr/>
              <p:nvPr/>
            </p:nvCxnSpPr>
            <p:spPr>
              <a:xfrm>
                <a:off x="5723684" y="4108073"/>
                <a:ext cx="0" cy="15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65" name="Google Shape;265;p40"/>
              <p:cNvSpPr txBox="1"/>
              <p:nvPr/>
            </p:nvSpPr>
            <p:spPr>
              <a:xfrm>
                <a:off x="5246759" y="4170963"/>
                <a:ext cx="968700" cy="45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i="1">
                    <a:solidFill>
                      <a:schemeClr val="dk2"/>
                    </a:solidFill>
                  </a:rPr>
                  <a:t>Suite Bergamasque</a:t>
                </a:r>
                <a:endParaRPr sz="800" i="1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266" name="Google Shape;266;p40"/>
            <p:cNvGrpSpPr/>
            <p:nvPr/>
          </p:nvGrpSpPr>
          <p:grpSpPr>
            <a:xfrm>
              <a:off x="6854043" y="4132385"/>
              <a:ext cx="852000" cy="514690"/>
              <a:chOff x="5228466" y="4108073"/>
              <a:chExt cx="852000" cy="514690"/>
            </a:xfrm>
          </p:grpSpPr>
          <p:cxnSp>
            <p:nvCxnSpPr>
              <p:cNvPr id="267" name="Google Shape;267;p40"/>
              <p:cNvCxnSpPr/>
              <p:nvPr/>
            </p:nvCxnSpPr>
            <p:spPr>
              <a:xfrm>
                <a:off x="5647472" y="4108073"/>
                <a:ext cx="0" cy="15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68" name="Google Shape;268;p40"/>
              <p:cNvSpPr txBox="1"/>
              <p:nvPr/>
            </p:nvSpPr>
            <p:spPr>
              <a:xfrm>
                <a:off x="5228466" y="4170962"/>
                <a:ext cx="852000" cy="45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i="1">
                    <a:solidFill>
                      <a:schemeClr val="dk2"/>
                    </a:solidFill>
                  </a:rPr>
                  <a:t>Preludes</a:t>
                </a:r>
                <a:endParaRPr sz="800" i="1">
                  <a:solidFill>
                    <a:schemeClr val="dk2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i="1">
                    <a:solidFill>
                      <a:schemeClr val="dk2"/>
                    </a:solidFill>
                  </a:rPr>
                  <a:t>Book 1</a:t>
                </a:r>
                <a:endParaRPr sz="800" i="1">
                  <a:solidFill>
                    <a:schemeClr val="dk2"/>
                  </a:solidFill>
                </a:endParaRPr>
              </a:p>
            </p:txBody>
          </p:sp>
        </p:grpSp>
        <p:grpSp>
          <p:nvGrpSpPr>
            <p:cNvPr id="269" name="Google Shape;269;p40"/>
            <p:cNvGrpSpPr/>
            <p:nvPr/>
          </p:nvGrpSpPr>
          <p:grpSpPr>
            <a:xfrm>
              <a:off x="7406435" y="4132385"/>
              <a:ext cx="852000" cy="514690"/>
              <a:chOff x="5263658" y="4108073"/>
              <a:chExt cx="852000" cy="514690"/>
            </a:xfrm>
          </p:grpSpPr>
          <p:cxnSp>
            <p:nvCxnSpPr>
              <p:cNvPr id="270" name="Google Shape;270;p40"/>
              <p:cNvCxnSpPr/>
              <p:nvPr/>
            </p:nvCxnSpPr>
            <p:spPr>
              <a:xfrm>
                <a:off x="5682660" y="4108073"/>
                <a:ext cx="0" cy="1566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71" name="Google Shape;271;p40"/>
              <p:cNvSpPr txBox="1"/>
              <p:nvPr/>
            </p:nvSpPr>
            <p:spPr>
              <a:xfrm>
                <a:off x="5263658" y="4170962"/>
                <a:ext cx="852000" cy="451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i="1">
                    <a:solidFill>
                      <a:schemeClr val="dk2"/>
                    </a:solidFill>
                  </a:rPr>
                  <a:t>Douze </a:t>
                </a:r>
                <a:endParaRPr sz="800" i="1">
                  <a:solidFill>
                    <a:schemeClr val="dk2"/>
                  </a:solidFill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GB" sz="800" i="1">
                    <a:solidFill>
                      <a:schemeClr val="dk2"/>
                    </a:solidFill>
                  </a:rPr>
                  <a:t>Études</a:t>
                </a:r>
                <a:endParaRPr sz="800" i="1">
                  <a:solidFill>
                    <a:schemeClr val="dk2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EPFL - New Colors 2019">
      <a:dk1>
        <a:srgbClr val="413C3A"/>
      </a:dk1>
      <a:lt1>
        <a:srgbClr val="FFFFFF"/>
      </a:lt1>
      <a:dk2>
        <a:srgbClr val="413C3A"/>
      </a:dk2>
      <a:lt2>
        <a:srgbClr val="CAC7C7"/>
      </a:lt2>
      <a:accent1>
        <a:srgbClr val="E30613"/>
      </a:accent1>
      <a:accent2>
        <a:srgbClr val="00A79F"/>
      </a:accent2>
      <a:accent3>
        <a:srgbClr val="413C3A"/>
      </a:accent3>
      <a:accent4>
        <a:srgbClr val="007480"/>
      </a:accent4>
      <a:accent5>
        <a:srgbClr val="F39869"/>
      </a:accent5>
      <a:accent6>
        <a:srgbClr val="B51F1F"/>
      </a:accent6>
      <a:hlink>
        <a:srgbClr val="ED6E9C"/>
      </a:hlink>
      <a:folHlink>
        <a:srgbClr val="4F8F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1792</Words>
  <Application>Microsoft Office PowerPoint</Application>
  <PresentationFormat>On-screen Show (16:9)</PresentationFormat>
  <Paragraphs>307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Libre Franklin</vt:lpstr>
      <vt:lpstr>Arial</vt:lpstr>
      <vt:lpstr>Noto Sans Symbols</vt:lpstr>
      <vt:lpstr>Simple Light</vt:lpstr>
      <vt:lpstr>Thème Office</vt:lpstr>
      <vt:lpstr>Discrete Fourier Transform unveils decreasing diatonicity and increasing fragmentation in Debussy’s piano music: a diachronic co</vt:lpstr>
      <vt:lpstr>Small Large</vt:lpstr>
      <vt:lpstr>I.  Introduction   </vt:lpstr>
      <vt:lpstr>PowerPoint Presentation</vt:lpstr>
      <vt:lpstr>Debussy’s idiom</vt:lpstr>
      <vt:lpstr>Research question</vt:lpstr>
      <vt:lpstr>Aims and hypotheses</vt:lpstr>
      <vt:lpstr>II.  Corpus</vt:lpstr>
      <vt:lpstr>Debussy’s solo-piano works</vt:lpstr>
      <vt:lpstr>III.  Methodology</vt:lpstr>
      <vt:lpstr>Interpretation of DFT components</vt:lpstr>
      <vt:lpstr>Wavescapes</vt:lpstr>
      <vt:lpstr>  III.  Methodology</vt:lpstr>
      <vt:lpstr>Summary Wavescape</vt:lpstr>
      <vt:lpstr>Summary Wavescape</vt:lpstr>
      <vt:lpstr>Aims and hypotheses</vt:lpstr>
      <vt:lpstr>Coefficients’ Prevalence</vt:lpstr>
      <vt:lpstr>Aims and hypotheses</vt:lpstr>
      <vt:lpstr>Fragmentation</vt:lpstr>
      <vt:lpstr>Aims and hypotheses</vt:lpstr>
      <vt:lpstr>Coherence</vt:lpstr>
      <vt:lpstr>IV.  Results</vt:lpstr>
      <vt:lpstr>  IV.  Results - Hypothesis 1</vt:lpstr>
      <vt:lpstr>  IV.  Results - Hypothesis 2</vt:lpstr>
      <vt:lpstr>  IV.  Results - Hypothesis 3</vt:lpstr>
      <vt:lpstr>V.  Conclusions</vt:lpstr>
      <vt:lpstr>  V.  Conclusions</vt:lpstr>
      <vt:lpstr>Acknowledgments</vt:lpstr>
      <vt:lpstr>References</vt:lpstr>
      <vt:lpstr>Backup slide: normalisations</vt:lpstr>
      <vt:lpstr>Stylistic evolution and DFT components</vt:lpstr>
      <vt:lpstr>Ondine</vt:lpstr>
      <vt:lpstr>Diachronic analysis</vt:lpstr>
      <vt:lpstr>A picture of ambiguity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Discrete Fourier Transform unveils decreasing diatonicity and increasing fragmentation in Debussy’s piano music: a diachronic co</dc:title>
  <cp:lastModifiedBy>Ludovica Schaerf</cp:lastModifiedBy>
  <cp:revision>1</cp:revision>
  <dcterms:modified xsi:type="dcterms:W3CDTF">2022-07-27T16:36:49Z</dcterms:modified>
</cp:coreProperties>
</file>